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1.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2.xml" ContentType="application/vnd.openxmlformats-officedocument.presentationml.slide+xml"/>
  <Override PartName="/ppt/slides/slide71.xml" ContentType="application/vnd.openxmlformats-officedocument.presentationml.slide+xml"/>
  <Override PartName="/ppt/slides/slide70.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114.xml" ContentType="application/vnd.openxmlformats-officedocument.presentationml.slide+xml"/>
  <Override PartName="/ppt/slides/slide113.xml" ContentType="application/vnd.openxmlformats-officedocument.presentationml.slide+xml"/>
  <Override PartName="/ppt/slides/slide112.xml" ContentType="application/vnd.openxmlformats-officedocument.presentationml.slide+xml"/>
  <Override PartName="/ppt/slides/slide111.xml" ContentType="application/vnd.openxmlformats-officedocument.presentationml.slide+xml"/>
  <Override PartName="/ppt/slides/slide110.xml" ContentType="application/vnd.openxmlformats-officedocument.presentationml.slide+xml"/>
  <Override PartName="/ppt/slides/slide109.xml" ContentType="application/vnd.openxmlformats-officedocument.presentationml.slide+xml"/>
  <Override PartName="/ppt/slides/slide108.xml" ContentType="application/vnd.openxmlformats-officedocument.presentationml.slide+xml"/>
  <Override PartName="/ppt/slides/slide107.xml" ContentType="application/vnd.openxmlformats-officedocument.presentationml.slide+xml"/>
  <Override PartName="/ppt/slides/slide106.xml" ContentType="application/vnd.openxmlformats-officedocument.presentationml.slide+xml"/>
  <Override PartName="/ppt/slides/slide10.xml" ContentType="application/vnd.openxmlformats-officedocument.presentationml.slide+xml"/>
  <Override PartName="/ppt/slides/slide116.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105.xml" ContentType="application/vnd.openxmlformats-officedocument.presentationml.slide+xml"/>
  <Override PartName="/ppt/slides/slide115.xml" ContentType="application/vnd.openxmlformats-officedocument.presentationml.slide+xml"/>
  <Override PartName="/ppt/slides/slide103.xml" ContentType="application/vnd.openxmlformats-officedocument.presentationml.slide+xml"/>
  <Override PartName="/ppt/slides/slide90.xml" ContentType="application/vnd.openxmlformats-officedocument.presentationml.slide+xml"/>
  <Override PartName="/ppt/slides/slide89.xml" ContentType="application/vnd.openxmlformats-officedocument.presentationml.slide+xml"/>
  <Override PartName="/ppt/slides/slide88.xml" ContentType="application/vnd.openxmlformats-officedocument.presentationml.slide+xml"/>
  <Override PartName="/ppt/slides/slide87.xml" ContentType="application/vnd.openxmlformats-officedocument.presentationml.slide+xml"/>
  <Override PartName="/ppt/slides/slide86.xml" ContentType="application/vnd.openxmlformats-officedocument.presentationml.slide+xml"/>
  <Override PartName="/ppt/slides/slide85.xml" ContentType="application/vnd.openxmlformats-officedocument.presentationml.slide+xml"/>
  <Override PartName="/ppt/slides/slide84.xml" ContentType="application/vnd.openxmlformats-officedocument.presentationml.slide+xml"/>
  <Override PartName="/ppt/slides/slide83.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04.xml" ContentType="application/vnd.openxmlformats-officedocument.presentationml.slide+xml"/>
  <Override PartName="/ppt/slides/slide93.xml" ContentType="application/vnd.openxmlformats-officedocument.presentationml.slide+xml"/>
  <Override PartName="/ppt/slides/slide102.xml" ContentType="application/vnd.openxmlformats-officedocument.presentationml.slide+xml"/>
  <Override PartName="/ppt/slides/slide101.xml" ContentType="application/vnd.openxmlformats-officedocument.presentationml.slide+xml"/>
  <Override PartName="/ppt/slides/slide100.xml" ContentType="application/vnd.openxmlformats-officedocument.presentationml.slide+xml"/>
  <Override PartName="/ppt/slides/slide99.xml" ContentType="application/vnd.openxmlformats-officedocument.presentationml.slide+xml"/>
  <Override PartName="/ppt/slides/slide92.xml" ContentType="application/vnd.openxmlformats-officedocument.presentationml.slide+xml"/>
  <Override PartName="/ppt/slides/slide97.xml" ContentType="application/vnd.openxmlformats-officedocument.presentationml.slide+xml"/>
  <Override PartName="/ppt/slides/slide94.xml" ContentType="application/vnd.openxmlformats-officedocument.presentationml.slide+xml"/>
  <Override PartName="/ppt/slides/slide98.xml" ContentType="application/vnd.openxmlformats-officedocument.presentationml.slide+xml"/>
  <Override PartName="/ppt/slides/slide96.xml" ContentType="application/vnd.openxmlformats-officedocument.presentationml.slide+xml"/>
  <Override PartName="/ppt/slides/slide95.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4.xml" ContentType="application/vnd.openxmlformats-officedocument.presentationml.slideLayout+xml"/>
  <Override PartName="/ppt/slideLayouts/slideLayout18.xml" ContentType="application/vnd.openxmlformats-officedocument.presentationml.slideLayout+xml"/>
  <Override PartName="/ppt/slideLayouts/slideLayout16.xml" ContentType="application/vnd.openxmlformats-officedocument.presentationml.slideLayout+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sldIdLst>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75"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 id="373" r:id="rId118"/>
    <p:sldId id="374" r:id="rId1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tableStyles" Target="tableStyle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customXml" Target="../customXml/item1.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presProps" Target="presProps.xml"/><Relationship Id="rId125" Type="http://schemas.openxmlformats.org/officeDocument/2006/relationships/customXml" Target="../customXml/item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customXml" Target="../customXml/item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viewProps" Target="viewProp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gradFill rotWithShape="0">
          <a:gsLst>
            <a:gs pos="0">
              <a:schemeClr val="bg2"/>
            </a:gs>
            <a:gs pos="100000">
              <a:schemeClr val="bg1"/>
            </a:gs>
          </a:gsLst>
          <a:lin ang="2700000" scaled="1"/>
        </a:gra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ctrTitle"/>
          </p:nvPr>
        </p:nvSpPr>
        <p:spPr>
          <a:xfrm>
            <a:off x="1279525" y="1600200"/>
            <a:ext cx="7085013" cy="1066800"/>
          </a:xfrm>
        </p:spPr>
        <p:txBody>
          <a:bodyPr/>
          <a:lstStyle>
            <a:lvl1pPr>
              <a:defRPr/>
            </a:lvl1pPr>
          </a:lstStyle>
          <a:p>
            <a:pPr lvl="0"/>
            <a:r>
              <a:rPr lang="en-US" noProof="0" smtClean="0"/>
              <a:t>Click to edit Master title style</a:t>
            </a:r>
          </a:p>
        </p:txBody>
      </p:sp>
      <p:sp>
        <p:nvSpPr>
          <p:cNvPr id="12595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8A4699B-E4CD-4B95-AD5F-73553EC974AA}" type="slidenum">
              <a:rPr lang="en-US"/>
              <a:pPr>
                <a:defRPr/>
              </a:pPr>
              <a:t>‹#›</a:t>
            </a:fld>
            <a:endParaRPr lang="en-US"/>
          </a:p>
        </p:txBody>
      </p:sp>
    </p:spTree>
    <p:extLst>
      <p:ext uri="{BB962C8B-B14F-4D97-AF65-F5344CB8AC3E}">
        <p14:creationId xmlns:p14="http://schemas.microsoft.com/office/powerpoint/2010/main" val="837202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C85184-6705-4C8C-BDA8-FD008A8903C2}" type="slidenum">
              <a:rPr lang="en-US"/>
              <a:pPr>
                <a:defRPr/>
              </a:pPr>
              <a:t>‹#›</a:t>
            </a:fld>
            <a:endParaRPr lang="en-US"/>
          </a:p>
        </p:txBody>
      </p:sp>
    </p:spTree>
    <p:extLst>
      <p:ext uri="{BB962C8B-B14F-4D97-AF65-F5344CB8AC3E}">
        <p14:creationId xmlns:p14="http://schemas.microsoft.com/office/powerpoint/2010/main" val="188625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10BA82-05CB-48AE-9611-48FF902A0D08}" type="slidenum">
              <a:rPr lang="en-US"/>
              <a:pPr>
                <a:defRPr/>
              </a:pPr>
              <a:t>‹#›</a:t>
            </a:fld>
            <a:endParaRPr lang="en-US"/>
          </a:p>
        </p:txBody>
      </p:sp>
    </p:spTree>
    <p:extLst>
      <p:ext uri="{BB962C8B-B14F-4D97-AF65-F5344CB8AC3E}">
        <p14:creationId xmlns:p14="http://schemas.microsoft.com/office/powerpoint/2010/main" val="761868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27"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smtClean="0"/>
              <a:t>Click to edit Master title style</a:t>
            </a:r>
          </a:p>
        </p:txBody>
      </p:sp>
      <p:sp>
        <p:nvSpPr>
          <p:cNvPr id="129028"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smtClean="0"/>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a:lvl1pPr>
          </a:lstStyle>
          <a:p>
            <a:pPr>
              <a:defRPr/>
            </a:pPr>
            <a:fld id="{4199B469-EBE8-4F2A-8A73-6A7544F64E40}" type="slidenum">
              <a:rPr lang="en-US" altLang="en-US"/>
              <a:pPr>
                <a:defRPr/>
              </a:pPr>
              <a:t>‹#›</a:t>
            </a:fld>
            <a:endParaRPr lang="en-US" altLang="en-US"/>
          </a:p>
        </p:txBody>
      </p:sp>
    </p:spTree>
    <p:extLst>
      <p:ext uri="{BB962C8B-B14F-4D97-AF65-F5344CB8AC3E}">
        <p14:creationId xmlns:p14="http://schemas.microsoft.com/office/powerpoint/2010/main" val="190846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0899B548-DB05-4101-A9D9-F289774421EC}" type="slidenum">
              <a:rPr lang="en-US" altLang="en-US"/>
              <a:pPr>
                <a:defRPr/>
              </a:pPr>
              <a:t>‹#›</a:t>
            </a:fld>
            <a:endParaRPr lang="en-US" altLang="en-US"/>
          </a:p>
        </p:txBody>
      </p:sp>
    </p:spTree>
    <p:extLst>
      <p:ext uri="{BB962C8B-B14F-4D97-AF65-F5344CB8AC3E}">
        <p14:creationId xmlns:p14="http://schemas.microsoft.com/office/powerpoint/2010/main" val="6785506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FD88DB42-0DCD-4D50-8514-22537DCB1912}" type="slidenum">
              <a:rPr lang="en-US" altLang="en-US"/>
              <a:pPr>
                <a:defRPr/>
              </a:pPr>
              <a:t>‹#›</a:t>
            </a:fld>
            <a:endParaRPr lang="en-US" altLang="en-US"/>
          </a:p>
        </p:txBody>
      </p:sp>
    </p:spTree>
    <p:extLst>
      <p:ext uri="{BB962C8B-B14F-4D97-AF65-F5344CB8AC3E}">
        <p14:creationId xmlns:p14="http://schemas.microsoft.com/office/powerpoint/2010/main" val="3575883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BF2BC954-C838-45E3-8AF3-CEF83B78210E}" type="slidenum">
              <a:rPr lang="en-US" altLang="en-US"/>
              <a:pPr>
                <a:defRPr/>
              </a:pPr>
              <a:t>‹#›</a:t>
            </a:fld>
            <a:endParaRPr lang="en-US" altLang="en-US"/>
          </a:p>
        </p:txBody>
      </p:sp>
    </p:spTree>
    <p:extLst>
      <p:ext uri="{BB962C8B-B14F-4D97-AF65-F5344CB8AC3E}">
        <p14:creationId xmlns:p14="http://schemas.microsoft.com/office/powerpoint/2010/main" val="2001785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DA57BD5D-D5B2-4A6F-896F-C8351DE5B9CB}" type="slidenum">
              <a:rPr lang="en-US" altLang="en-US"/>
              <a:pPr>
                <a:defRPr/>
              </a:pPr>
              <a:t>‹#›</a:t>
            </a:fld>
            <a:endParaRPr lang="en-US" altLang="en-US"/>
          </a:p>
        </p:txBody>
      </p:sp>
    </p:spTree>
    <p:extLst>
      <p:ext uri="{BB962C8B-B14F-4D97-AF65-F5344CB8AC3E}">
        <p14:creationId xmlns:p14="http://schemas.microsoft.com/office/powerpoint/2010/main" val="678383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FD20F891-0177-4962-BFFF-5A617D749C7B}" type="slidenum">
              <a:rPr lang="en-US" altLang="en-US"/>
              <a:pPr>
                <a:defRPr/>
              </a:pPr>
              <a:t>‹#›</a:t>
            </a:fld>
            <a:endParaRPr lang="en-US" altLang="en-US"/>
          </a:p>
        </p:txBody>
      </p:sp>
    </p:spTree>
    <p:extLst>
      <p:ext uri="{BB962C8B-B14F-4D97-AF65-F5344CB8AC3E}">
        <p14:creationId xmlns:p14="http://schemas.microsoft.com/office/powerpoint/2010/main" val="12488612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21EEB5D3-213A-4393-A0F5-E2AAFE2BD342}" type="slidenum">
              <a:rPr lang="en-US" altLang="en-US"/>
              <a:pPr>
                <a:defRPr/>
              </a:pPr>
              <a:t>‹#›</a:t>
            </a:fld>
            <a:endParaRPr lang="en-US" altLang="en-US"/>
          </a:p>
        </p:txBody>
      </p:sp>
    </p:spTree>
    <p:extLst>
      <p:ext uri="{BB962C8B-B14F-4D97-AF65-F5344CB8AC3E}">
        <p14:creationId xmlns:p14="http://schemas.microsoft.com/office/powerpoint/2010/main" val="4031782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6C52F5C9-E2F3-4452-A84D-4E480715A4FF}" type="slidenum">
              <a:rPr lang="en-US" altLang="en-US"/>
              <a:pPr>
                <a:defRPr/>
              </a:pPr>
              <a:t>‹#›</a:t>
            </a:fld>
            <a:endParaRPr lang="en-US" altLang="en-US"/>
          </a:p>
        </p:txBody>
      </p:sp>
    </p:spTree>
    <p:extLst>
      <p:ext uri="{BB962C8B-B14F-4D97-AF65-F5344CB8AC3E}">
        <p14:creationId xmlns:p14="http://schemas.microsoft.com/office/powerpoint/2010/main" val="3199160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5B85913-4482-458D-BFB1-97731B23AA25}" type="slidenum">
              <a:rPr lang="en-US"/>
              <a:pPr>
                <a:defRPr/>
              </a:pPr>
              <a:t>‹#›</a:t>
            </a:fld>
            <a:endParaRPr lang="en-US"/>
          </a:p>
        </p:txBody>
      </p:sp>
    </p:spTree>
    <p:extLst>
      <p:ext uri="{BB962C8B-B14F-4D97-AF65-F5344CB8AC3E}">
        <p14:creationId xmlns:p14="http://schemas.microsoft.com/office/powerpoint/2010/main" val="30431219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A8B39AEC-75CA-427A-AEF9-C081737E0E8E}" type="slidenum">
              <a:rPr lang="en-US" altLang="en-US"/>
              <a:pPr>
                <a:defRPr/>
              </a:pPr>
              <a:t>‹#›</a:t>
            </a:fld>
            <a:endParaRPr lang="en-US" altLang="en-US"/>
          </a:p>
        </p:txBody>
      </p:sp>
    </p:spTree>
    <p:extLst>
      <p:ext uri="{BB962C8B-B14F-4D97-AF65-F5344CB8AC3E}">
        <p14:creationId xmlns:p14="http://schemas.microsoft.com/office/powerpoint/2010/main" val="1945728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C2A5CAEA-4EF4-4F02-A391-57D13FD8CAF8}" type="slidenum">
              <a:rPr lang="en-US" altLang="en-US"/>
              <a:pPr>
                <a:defRPr/>
              </a:pPr>
              <a:t>‹#›</a:t>
            </a:fld>
            <a:endParaRPr lang="en-US" altLang="en-US"/>
          </a:p>
        </p:txBody>
      </p:sp>
    </p:spTree>
    <p:extLst>
      <p:ext uri="{BB962C8B-B14F-4D97-AF65-F5344CB8AC3E}">
        <p14:creationId xmlns:p14="http://schemas.microsoft.com/office/powerpoint/2010/main" val="11011399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32D7C2FC-673E-46B0-AE84-0BBF718FD142}" type="slidenum">
              <a:rPr lang="en-US" altLang="en-US"/>
              <a:pPr>
                <a:defRPr/>
              </a:pPr>
              <a:t>‹#›</a:t>
            </a:fld>
            <a:endParaRPr lang="en-US" altLang="en-US"/>
          </a:p>
        </p:txBody>
      </p:sp>
    </p:spTree>
    <p:extLst>
      <p:ext uri="{BB962C8B-B14F-4D97-AF65-F5344CB8AC3E}">
        <p14:creationId xmlns:p14="http://schemas.microsoft.com/office/powerpoint/2010/main" val="606885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FC711D-3A8A-4C3A-8A63-66DFCED68311}" type="slidenum">
              <a:rPr lang="en-US"/>
              <a:pPr>
                <a:defRPr/>
              </a:pPr>
              <a:t>‹#›</a:t>
            </a:fld>
            <a:endParaRPr lang="en-US"/>
          </a:p>
        </p:txBody>
      </p:sp>
    </p:spTree>
    <p:extLst>
      <p:ext uri="{BB962C8B-B14F-4D97-AF65-F5344CB8AC3E}">
        <p14:creationId xmlns:p14="http://schemas.microsoft.com/office/powerpoint/2010/main" val="1405806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BBC7A20-9D4B-4236-9501-79ED51361CF1}" type="slidenum">
              <a:rPr lang="en-US"/>
              <a:pPr>
                <a:defRPr/>
              </a:pPr>
              <a:t>‹#›</a:t>
            </a:fld>
            <a:endParaRPr lang="en-US"/>
          </a:p>
        </p:txBody>
      </p:sp>
    </p:spTree>
    <p:extLst>
      <p:ext uri="{BB962C8B-B14F-4D97-AF65-F5344CB8AC3E}">
        <p14:creationId xmlns:p14="http://schemas.microsoft.com/office/powerpoint/2010/main" val="198769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423E9C2-5BBF-4F17-B4E3-0D3C7F3D86BF}" type="slidenum">
              <a:rPr lang="en-US"/>
              <a:pPr>
                <a:defRPr/>
              </a:pPr>
              <a:t>‹#›</a:t>
            </a:fld>
            <a:endParaRPr lang="en-US"/>
          </a:p>
        </p:txBody>
      </p:sp>
    </p:spTree>
    <p:extLst>
      <p:ext uri="{BB962C8B-B14F-4D97-AF65-F5344CB8AC3E}">
        <p14:creationId xmlns:p14="http://schemas.microsoft.com/office/powerpoint/2010/main" val="1123102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2CB95D7-F5C6-4AE1-B9B7-A5E6B55D0D0B}" type="slidenum">
              <a:rPr lang="en-US"/>
              <a:pPr>
                <a:defRPr/>
              </a:pPr>
              <a:t>‹#›</a:t>
            </a:fld>
            <a:endParaRPr lang="en-US"/>
          </a:p>
        </p:txBody>
      </p:sp>
    </p:spTree>
    <p:extLst>
      <p:ext uri="{BB962C8B-B14F-4D97-AF65-F5344CB8AC3E}">
        <p14:creationId xmlns:p14="http://schemas.microsoft.com/office/powerpoint/2010/main" val="49064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428D295-1DD6-49EE-939B-75CCA198A533}" type="slidenum">
              <a:rPr lang="en-US"/>
              <a:pPr>
                <a:defRPr/>
              </a:pPr>
              <a:t>‹#›</a:t>
            </a:fld>
            <a:endParaRPr lang="en-US"/>
          </a:p>
        </p:txBody>
      </p:sp>
    </p:spTree>
    <p:extLst>
      <p:ext uri="{BB962C8B-B14F-4D97-AF65-F5344CB8AC3E}">
        <p14:creationId xmlns:p14="http://schemas.microsoft.com/office/powerpoint/2010/main" val="1892084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BCF083-055C-48CF-A886-5C80E68E0778}" type="slidenum">
              <a:rPr lang="en-US"/>
              <a:pPr>
                <a:defRPr/>
              </a:pPr>
              <a:t>‹#›</a:t>
            </a:fld>
            <a:endParaRPr lang="en-US"/>
          </a:p>
        </p:txBody>
      </p:sp>
    </p:spTree>
    <p:extLst>
      <p:ext uri="{BB962C8B-B14F-4D97-AF65-F5344CB8AC3E}">
        <p14:creationId xmlns:p14="http://schemas.microsoft.com/office/powerpoint/2010/main" val="3330776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61AAE2-052A-4751-83C4-F47AAAC3D49C}" type="slidenum">
              <a:rPr lang="en-US"/>
              <a:pPr>
                <a:defRPr/>
              </a:pPr>
              <a:t>‹#›</a:t>
            </a:fld>
            <a:endParaRPr lang="en-US"/>
          </a:p>
        </p:txBody>
      </p:sp>
    </p:spTree>
    <p:extLst>
      <p:ext uri="{BB962C8B-B14F-4D97-AF65-F5344CB8AC3E}">
        <p14:creationId xmlns:p14="http://schemas.microsoft.com/office/powerpoint/2010/main" val="2067362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chemeClr val="bg1"/>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79525" y="1600200"/>
            <a:ext cx="5257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4932" name="Rectangle 4"/>
          <p:cNvSpPr>
            <a:spLocks noGrp="1" noChangeArrowheads="1"/>
          </p:cNvSpPr>
          <p:nvPr>
            <p:ph type="dt" sz="half" idx="2"/>
          </p:nvPr>
        </p:nvSpPr>
        <p:spPr bwMode="auto">
          <a:xfrm>
            <a:off x="457200" y="6429375"/>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en-US"/>
          </a:p>
        </p:txBody>
      </p:sp>
      <p:sp>
        <p:nvSpPr>
          <p:cNvPr id="124933" name="Rectangle 5"/>
          <p:cNvSpPr>
            <a:spLocks noGrp="1" noChangeArrowheads="1"/>
          </p:cNvSpPr>
          <p:nvPr>
            <p:ph type="ftr" sz="quarter" idx="3"/>
          </p:nvPr>
        </p:nvSpPr>
        <p:spPr bwMode="auto">
          <a:xfrm>
            <a:off x="3124200" y="6429375"/>
            <a:ext cx="2895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en-US"/>
          </a:p>
        </p:txBody>
      </p:sp>
      <p:sp>
        <p:nvSpPr>
          <p:cNvPr id="124934" name="Rectangle 6"/>
          <p:cNvSpPr>
            <a:spLocks noGrp="1" noChangeArrowheads="1"/>
          </p:cNvSpPr>
          <p:nvPr>
            <p:ph type="sldNum" sz="quarter" idx="4"/>
          </p:nvPr>
        </p:nvSpPr>
        <p:spPr bwMode="auto">
          <a:xfrm>
            <a:off x="6553200" y="6429375"/>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9CA9AF91-6313-4EBD-8395-91C26B0476C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Century Gothic" pitchFamily="34" charset="0"/>
        </a:defRPr>
      </a:lvl2pPr>
      <a:lvl3pPr algn="l" rtl="0" eaLnBrk="0" fontAlgn="base" hangingPunct="0">
        <a:spcBef>
          <a:spcPct val="0"/>
        </a:spcBef>
        <a:spcAft>
          <a:spcPct val="0"/>
        </a:spcAft>
        <a:defRPr sz="3600">
          <a:solidFill>
            <a:schemeClr val="tx2"/>
          </a:solidFill>
          <a:latin typeface="Century Gothic" pitchFamily="34" charset="0"/>
        </a:defRPr>
      </a:lvl3pPr>
      <a:lvl4pPr algn="l" rtl="0" eaLnBrk="0" fontAlgn="base" hangingPunct="0">
        <a:spcBef>
          <a:spcPct val="0"/>
        </a:spcBef>
        <a:spcAft>
          <a:spcPct val="0"/>
        </a:spcAft>
        <a:defRPr sz="3600">
          <a:solidFill>
            <a:schemeClr val="tx2"/>
          </a:solidFill>
          <a:latin typeface="Century Gothic" pitchFamily="34" charset="0"/>
        </a:defRPr>
      </a:lvl4pPr>
      <a:lvl5pPr algn="l" rtl="0" eaLnBrk="0" fontAlgn="base" hangingPunct="0">
        <a:spcBef>
          <a:spcPct val="0"/>
        </a:spcBef>
        <a:spcAft>
          <a:spcPct val="0"/>
        </a:spcAft>
        <a:defRPr sz="3600">
          <a:solidFill>
            <a:schemeClr val="tx2"/>
          </a:solidFill>
          <a:latin typeface="Century Gothic" pitchFamily="34" charset="0"/>
        </a:defRPr>
      </a:lvl5pPr>
      <a:lvl6pPr marL="457200" algn="l" rtl="0" fontAlgn="base">
        <a:spcBef>
          <a:spcPct val="0"/>
        </a:spcBef>
        <a:spcAft>
          <a:spcPct val="0"/>
        </a:spcAft>
        <a:defRPr sz="3600">
          <a:solidFill>
            <a:schemeClr val="tx2"/>
          </a:solidFill>
          <a:latin typeface="Century Gothic" pitchFamily="34" charset="0"/>
        </a:defRPr>
      </a:lvl6pPr>
      <a:lvl7pPr marL="914400" algn="l" rtl="0" fontAlgn="base">
        <a:spcBef>
          <a:spcPct val="0"/>
        </a:spcBef>
        <a:spcAft>
          <a:spcPct val="0"/>
        </a:spcAft>
        <a:defRPr sz="3600">
          <a:solidFill>
            <a:schemeClr val="tx2"/>
          </a:solidFill>
          <a:latin typeface="Century Gothic" pitchFamily="34" charset="0"/>
        </a:defRPr>
      </a:lvl7pPr>
      <a:lvl8pPr marL="1371600" algn="l" rtl="0" fontAlgn="base">
        <a:spcBef>
          <a:spcPct val="0"/>
        </a:spcBef>
        <a:spcAft>
          <a:spcPct val="0"/>
        </a:spcAft>
        <a:defRPr sz="3600">
          <a:solidFill>
            <a:schemeClr val="tx2"/>
          </a:solidFill>
          <a:latin typeface="Century Gothic" pitchFamily="34" charset="0"/>
        </a:defRPr>
      </a:lvl8pPr>
      <a:lvl9pPr marL="1828800" algn="l" rtl="0" fontAlgn="base">
        <a:spcBef>
          <a:spcPct val="0"/>
        </a:spcBef>
        <a:spcAft>
          <a:spcPct val="0"/>
        </a:spcAft>
        <a:defRPr sz="3600">
          <a:solidFill>
            <a:schemeClr val="tx2"/>
          </a:solidFill>
          <a:latin typeface="Century Gothic"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2700000" scaled="1"/>
        </a:gra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2"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28005"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pPr>
              <a:defRPr/>
            </a:pPr>
            <a:endParaRPr lang="en-US" altLang="en-US"/>
          </a:p>
        </p:txBody>
      </p:sp>
      <p:sp>
        <p:nvSpPr>
          <p:cNvPr id="128006"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ltLang="en-US"/>
          </a:p>
        </p:txBody>
      </p:sp>
      <p:sp>
        <p:nvSpPr>
          <p:cNvPr id="128007"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pPr>
              <a:defRPr/>
            </a:pPr>
            <a:fld id="{4EDBC7FC-FC3C-46AA-9018-EE6D91239274}" type="slidenum">
              <a:rPr lang="en-US" altLang="en-US"/>
              <a:pPr>
                <a:defRPr/>
              </a:pPr>
              <a:t>‹#›</a:t>
            </a:fld>
            <a:endParaRPr lang="en-US" altLang="en-US"/>
          </a:p>
        </p:txBody>
      </p:sp>
      <p:grpSp>
        <p:nvGrpSpPr>
          <p:cNvPr id="2056" name="Group 8"/>
          <p:cNvGrpSpPr>
            <a:grpSpLocks/>
          </p:cNvGrpSpPr>
          <p:nvPr/>
        </p:nvGrpSpPr>
        <p:grpSpPr bwMode="auto">
          <a:xfrm>
            <a:off x="8153400" y="152400"/>
            <a:ext cx="792163" cy="1295400"/>
            <a:chOff x="5136" y="960"/>
            <a:chExt cx="528" cy="864"/>
          </a:xfrm>
        </p:grpSpPr>
        <p:sp>
          <p:nvSpPr>
            <p:cNvPr id="2057"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Oval 10"/>
            <p:cNvSpPr>
              <a:spLocks noChangeArrowheads="1"/>
            </p:cNvSpPr>
            <p:nvPr/>
          </p:nvSpPr>
          <p:spPr bwMode="auto">
            <a:xfrm>
              <a:off x="5248"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9" name="Oval 11"/>
            <p:cNvSpPr>
              <a:spLocks noChangeArrowheads="1"/>
            </p:cNvSpPr>
            <p:nvPr/>
          </p:nvSpPr>
          <p:spPr bwMode="auto">
            <a:xfrm>
              <a:off x="5360"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0" name="Oval 12"/>
            <p:cNvSpPr>
              <a:spLocks noChangeArrowheads="1"/>
            </p:cNvSpPr>
            <p:nvPr/>
          </p:nvSpPr>
          <p:spPr bwMode="auto">
            <a:xfrm>
              <a:off x="5136"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1" name="Oval 13"/>
            <p:cNvSpPr>
              <a:spLocks noChangeArrowheads="1"/>
            </p:cNvSpPr>
            <p:nvPr/>
          </p:nvSpPr>
          <p:spPr bwMode="auto">
            <a:xfrm>
              <a:off x="5248"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2" name="Oval 14"/>
            <p:cNvSpPr>
              <a:spLocks noChangeArrowheads="1"/>
            </p:cNvSpPr>
            <p:nvPr/>
          </p:nvSpPr>
          <p:spPr bwMode="auto">
            <a:xfrm>
              <a:off x="5360"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3" name="Oval 15"/>
            <p:cNvSpPr>
              <a:spLocks noChangeArrowheads="1"/>
            </p:cNvSpPr>
            <p:nvPr/>
          </p:nvSpPr>
          <p:spPr bwMode="auto">
            <a:xfrm>
              <a:off x="5472" y="1072"/>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4" name="Oval 16"/>
            <p:cNvSpPr>
              <a:spLocks noChangeArrowheads="1"/>
            </p:cNvSpPr>
            <p:nvPr/>
          </p:nvSpPr>
          <p:spPr bwMode="auto">
            <a:xfrm>
              <a:off x="5136"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5" name="Oval 17"/>
            <p:cNvSpPr>
              <a:spLocks noChangeArrowheads="1"/>
            </p:cNvSpPr>
            <p:nvPr/>
          </p:nvSpPr>
          <p:spPr bwMode="auto">
            <a:xfrm>
              <a:off x="5248"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6" name="Oval 18"/>
            <p:cNvSpPr>
              <a:spLocks noChangeArrowheads="1"/>
            </p:cNvSpPr>
            <p:nvPr/>
          </p:nvSpPr>
          <p:spPr bwMode="auto">
            <a:xfrm>
              <a:off x="5360"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7" name="Oval 19"/>
            <p:cNvSpPr>
              <a:spLocks noChangeArrowheads="1"/>
            </p:cNvSpPr>
            <p:nvPr/>
          </p:nvSpPr>
          <p:spPr bwMode="auto">
            <a:xfrm>
              <a:off x="5472"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8" name="Oval 20"/>
            <p:cNvSpPr>
              <a:spLocks noChangeArrowheads="1"/>
            </p:cNvSpPr>
            <p:nvPr/>
          </p:nvSpPr>
          <p:spPr bwMode="auto">
            <a:xfrm>
              <a:off x="5584" y="1184"/>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9"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0" name="Oval 22"/>
            <p:cNvSpPr>
              <a:spLocks noChangeArrowheads="1"/>
            </p:cNvSpPr>
            <p:nvPr/>
          </p:nvSpPr>
          <p:spPr bwMode="auto">
            <a:xfrm>
              <a:off x="5248"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1" name="Oval 23"/>
            <p:cNvSpPr>
              <a:spLocks noChangeArrowheads="1"/>
            </p:cNvSpPr>
            <p:nvPr/>
          </p:nvSpPr>
          <p:spPr bwMode="auto">
            <a:xfrm>
              <a:off x="5360"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2" name="Oval 24"/>
            <p:cNvSpPr>
              <a:spLocks noChangeArrowheads="1"/>
            </p:cNvSpPr>
            <p:nvPr/>
          </p:nvSpPr>
          <p:spPr bwMode="auto">
            <a:xfrm>
              <a:off x="5472" y="1296"/>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3"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4" name="Oval 26"/>
            <p:cNvSpPr>
              <a:spLocks noChangeArrowheads="1"/>
            </p:cNvSpPr>
            <p:nvPr/>
          </p:nvSpPr>
          <p:spPr bwMode="auto">
            <a:xfrm>
              <a:off x="5248"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5" name="Oval 27"/>
            <p:cNvSpPr>
              <a:spLocks noChangeArrowheads="1"/>
            </p:cNvSpPr>
            <p:nvPr/>
          </p:nvSpPr>
          <p:spPr bwMode="auto">
            <a:xfrm>
              <a:off x="5360"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6" name="Oval 28"/>
            <p:cNvSpPr>
              <a:spLocks noChangeArrowheads="1"/>
            </p:cNvSpPr>
            <p:nvPr/>
          </p:nvSpPr>
          <p:spPr bwMode="auto">
            <a:xfrm>
              <a:off x="5472"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7"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8" name="Oval 30"/>
            <p:cNvSpPr>
              <a:spLocks noChangeArrowheads="1"/>
            </p:cNvSpPr>
            <p:nvPr/>
          </p:nvSpPr>
          <p:spPr bwMode="auto">
            <a:xfrm>
              <a:off x="5136" y="1520"/>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9" name="Oval 31"/>
            <p:cNvSpPr>
              <a:spLocks noChangeArrowheads="1"/>
            </p:cNvSpPr>
            <p:nvPr/>
          </p:nvSpPr>
          <p:spPr bwMode="auto">
            <a:xfrm>
              <a:off x="5248"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0" name="Oval 32"/>
            <p:cNvSpPr>
              <a:spLocks noChangeArrowheads="1"/>
            </p:cNvSpPr>
            <p:nvPr/>
          </p:nvSpPr>
          <p:spPr bwMode="auto">
            <a:xfrm>
              <a:off x="5360"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1" name="Oval 33"/>
            <p:cNvSpPr>
              <a:spLocks noChangeArrowheads="1"/>
            </p:cNvSpPr>
            <p:nvPr/>
          </p:nvSpPr>
          <p:spPr bwMode="auto">
            <a:xfrm>
              <a:off x="5472" y="1520"/>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2" name="Oval 34"/>
            <p:cNvSpPr>
              <a:spLocks noChangeArrowheads="1"/>
            </p:cNvSpPr>
            <p:nvPr/>
          </p:nvSpPr>
          <p:spPr bwMode="auto">
            <a:xfrm>
              <a:off x="5136"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3" name="Oval 35"/>
            <p:cNvSpPr>
              <a:spLocks noChangeArrowheads="1"/>
            </p:cNvSpPr>
            <p:nvPr/>
          </p:nvSpPr>
          <p:spPr bwMode="auto">
            <a:xfrm>
              <a:off x="5248"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4" name="Oval 36"/>
            <p:cNvSpPr>
              <a:spLocks noChangeArrowheads="1"/>
            </p:cNvSpPr>
            <p:nvPr/>
          </p:nvSpPr>
          <p:spPr bwMode="auto">
            <a:xfrm>
              <a:off x="5360"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5" name="Oval 37"/>
            <p:cNvSpPr>
              <a:spLocks noChangeArrowheads="1"/>
            </p:cNvSpPr>
            <p:nvPr/>
          </p:nvSpPr>
          <p:spPr bwMode="auto">
            <a:xfrm>
              <a:off x="5472"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6" name="Oval 38"/>
            <p:cNvSpPr>
              <a:spLocks noChangeArrowheads="1"/>
            </p:cNvSpPr>
            <p:nvPr/>
          </p:nvSpPr>
          <p:spPr bwMode="auto">
            <a:xfrm>
              <a:off x="5248"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7" name="Oval 39"/>
            <p:cNvSpPr>
              <a:spLocks noChangeArrowheads="1"/>
            </p:cNvSpPr>
            <p:nvPr/>
          </p:nvSpPr>
          <p:spPr bwMode="auto">
            <a:xfrm>
              <a:off x="5472"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 bg1="lt1" tx1="dk1" bg2="lt2" tx2="dk2" accent1="accent1" accent2="accent2" accent3="accent3" accent4="accent4" accent5="accent5" accent6="accent6" hlink="hlink" folHlink="folHlink"/>
  <p:sldLayoutIdLst>
    <p:sldLayoutId id="2147483720"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1"/>
          </a:solidFill>
          <a:latin typeface="+mj-lt"/>
          <a:ea typeface="+mj-ea"/>
          <a:cs typeface="+mj-cs"/>
        </a:defRPr>
      </a:lvl1pPr>
      <a:lvl2pPr algn="l" rtl="0" eaLnBrk="0" fontAlgn="base" hangingPunct="0">
        <a:spcBef>
          <a:spcPct val="0"/>
        </a:spcBef>
        <a:spcAft>
          <a:spcPct val="0"/>
        </a:spcAft>
        <a:defRPr sz="3900" b="1">
          <a:solidFill>
            <a:schemeClr val="tx1"/>
          </a:solidFill>
          <a:latin typeface="Arial" charset="0"/>
          <a:cs typeface="Arial" charset="0"/>
        </a:defRPr>
      </a:lvl2pPr>
      <a:lvl3pPr algn="l" rtl="0" eaLnBrk="0" fontAlgn="base" hangingPunct="0">
        <a:spcBef>
          <a:spcPct val="0"/>
        </a:spcBef>
        <a:spcAft>
          <a:spcPct val="0"/>
        </a:spcAft>
        <a:defRPr sz="3900" b="1">
          <a:solidFill>
            <a:schemeClr val="tx1"/>
          </a:solidFill>
          <a:latin typeface="Arial" charset="0"/>
          <a:cs typeface="Arial" charset="0"/>
        </a:defRPr>
      </a:lvl3pPr>
      <a:lvl4pPr algn="l" rtl="0" eaLnBrk="0" fontAlgn="base" hangingPunct="0">
        <a:spcBef>
          <a:spcPct val="0"/>
        </a:spcBef>
        <a:spcAft>
          <a:spcPct val="0"/>
        </a:spcAft>
        <a:defRPr sz="3900" b="1">
          <a:solidFill>
            <a:schemeClr val="tx1"/>
          </a:solidFill>
          <a:latin typeface="Arial" charset="0"/>
          <a:cs typeface="Arial" charset="0"/>
        </a:defRPr>
      </a:lvl4pPr>
      <a:lvl5pPr algn="l" rtl="0" eaLnBrk="0" fontAlgn="base" hangingPunct="0">
        <a:spcBef>
          <a:spcPct val="0"/>
        </a:spcBef>
        <a:spcAft>
          <a:spcPct val="0"/>
        </a:spcAft>
        <a:defRPr sz="3900" b="1">
          <a:solidFill>
            <a:schemeClr val="tx1"/>
          </a:solidFill>
          <a:latin typeface="Arial" charset="0"/>
          <a:cs typeface="Arial" charset="0"/>
        </a:defRPr>
      </a:lvl5pPr>
      <a:lvl6pPr marL="457200" algn="l" rtl="0" fontAlgn="base">
        <a:spcBef>
          <a:spcPct val="0"/>
        </a:spcBef>
        <a:spcAft>
          <a:spcPct val="0"/>
        </a:spcAft>
        <a:defRPr sz="3900" b="1">
          <a:solidFill>
            <a:schemeClr val="tx1"/>
          </a:solidFill>
          <a:latin typeface="Arial" charset="0"/>
          <a:cs typeface="Arial" charset="0"/>
        </a:defRPr>
      </a:lvl6pPr>
      <a:lvl7pPr marL="914400" algn="l" rtl="0" fontAlgn="base">
        <a:spcBef>
          <a:spcPct val="0"/>
        </a:spcBef>
        <a:spcAft>
          <a:spcPct val="0"/>
        </a:spcAft>
        <a:defRPr sz="3900" b="1">
          <a:solidFill>
            <a:schemeClr val="tx1"/>
          </a:solidFill>
          <a:latin typeface="Arial" charset="0"/>
          <a:cs typeface="Arial" charset="0"/>
        </a:defRPr>
      </a:lvl7pPr>
      <a:lvl8pPr marL="1371600" algn="l" rtl="0" fontAlgn="base">
        <a:spcBef>
          <a:spcPct val="0"/>
        </a:spcBef>
        <a:spcAft>
          <a:spcPct val="0"/>
        </a:spcAft>
        <a:defRPr sz="3900" b="1">
          <a:solidFill>
            <a:schemeClr val="tx1"/>
          </a:solidFill>
          <a:latin typeface="Arial" charset="0"/>
          <a:cs typeface="Arial" charset="0"/>
        </a:defRPr>
      </a:lvl8pPr>
      <a:lvl9pPr marL="1828800" algn="l" rtl="0" fontAlgn="base">
        <a:spcBef>
          <a:spcPct val="0"/>
        </a:spcBef>
        <a:spcAft>
          <a:spcPct val="0"/>
        </a:spcAft>
        <a:defRPr sz="3900" b="1">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cs typeface="+mn-cs"/>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cs typeface="+mn-cs"/>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cs typeface="+mn-cs"/>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US" b="0" smtClean="0"/>
              <a:t>Civics</a:t>
            </a:r>
          </a:p>
        </p:txBody>
      </p:sp>
      <p:sp>
        <p:nvSpPr>
          <p:cNvPr id="5123" name="Rectangle 3"/>
          <p:cNvSpPr>
            <a:spLocks noGrp="1" noChangeArrowheads="1"/>
          </p:cNvSpPr>
          <p:nvPr>
            <p:ph type="subTitle" idx="1"/>
          </p:nvPr>
        </p:nvSpPr>
        <p:spPr/>
        <p:txBody>
          <a:bodyPr/>
          <a:lstStyle/>
          <a:p>
            <a:pPr eaLnBrk="1" hangingPunct="1"/>
            <a:r>
              <a:rPr lang="en-US" b="1" smtClean="0"/>
              <a:t>SOL Review</a:t>
            </a:r>
          </a:p>
          <a:p>
            <a:pPr eaLnBrk="1" hangingPunct="1"/>
            <a:r>
              <a:rPr lang="en-US" b="1" smtClean="0"/>
              <a:t>1</a:t>
            </a:r>
            <a:r>
              <a:rPr lang="en-US" b="1" baseline="30000" smtClean="0"/>
              <a:t>st</a:t>
            </a:r>
            <a:r>
              <a:rPr lang="en-US" b="1" smtClean="0"/>
              <a:t> 9-weeks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3400" y="3124200"/>
            <a:ext cx="7543800" cy="1295400"/>
          </a:xfrm>
        </p:spPr>
        <p:txBody>
          <a:bodyPr/>
          <a:lstStyle/>
          <a:p>
            <a:pPr eaLnBrk="1" hangingPunct="1"/>
            <a:r>
              <a:rPr lang="en-US" smtClean="0"/>
              <a:t>B.	register for the draft</a:t>
            </a:r>
            <a:br>
              <a:rPr lang="en-US" smtClean="0"/>
            </a:br>
            <a:endParaRPr lang="en-US" smtClean="0"/>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Trustworthiness and Honesty</a:t>
            </a:r>
            <a:br>
              <a:rPr lang="en-US" sz="3500" b="1"/>
            </a:br>
            <a:r>
              <a:rPr lang="en-US" sz="3500" b="1"/>
              <a:t>Courteous and Respectful</a:t>
            </a:r>
            <a:br>
              <a:rPr lang="en-US" sz="3500" b="1"/>
            </a:br>
            <a:r>
              <a:rPr lang="en-US" sz="3500" b="1"/>
              <a:t>Practices Patriotism</a:t>
            </a:r>
            <a:br>
              <a:rPr lang="en-US" sz="3500" b="1"/>
            </a:br>
            <a:r>
              <a:rPr lang="en-US" sz="3500" b="1"/>
              <a:t>Practices Responsibility</a:t>
            </a:r>
            <a:br>
              <a:rPr lang="en-US" sz="3500" b="1"/>
            </a:br>
            <a:r>
              <a:rPr lang="en-US" sz="3500" b="1"/>
              <a:t>The above are all traits that best describe - </a:t>
            </a:r>
            <a:br>
              <a:rPr lang="en-US" sz="3500" b="1"/>
            </a:br>
            <a:r>
              <a:rPr lang="en-US" sz="3500" b="1"/>
              <a:t/>
            </a:r>
            <a:br>
              <a:rPr lang="en-US" sz="3500" b="1"/>
            </a:br>
            <a:r>
              <a:rPr lang="en-US" sz="2800" b="1"/>
              <a:t>A.  Juvenile delinquents</a:t>
            </a:r>
            <a:br>
              <a:rPr lang="en-US" sz="2800" b="1"/>
            </a:br>
            <a:r>
              <a:rPr lang="en-US" sz="2800" b="1"/>
              <a:t>B.  Traits of a good citizen</a:t>
            </a:r>
            <a:br>
              <a:rPr lang="en-US" sz="2800" b="1"/>
            </a:br>
            <a:r>
              <a:rPr lang="en-US" sz="2800" b="1"/>
              <a:t>C.  Regulations teachers follow</a:t>
            </a:r>
            <a:br>
              <a:rPr lang="en-US" sz="2800" b="1"/>
            </a:br>
            <a:r>
              <a:rPr lang="en-US" sz="2800" b="1"/>
              <a:t>D.  Civil duties</a:t>
            </a:r>
          </a:p>
        </p:txBody>
      </p:sp>
      <p:sp>
        <p:nvSpPr>
          <p:cNvPr id="106499" name="TextBox 1"/>
          <p:cNvSpPr txBox="1">
            <a:spLocks noChangeArrowheads="1"/>
          </p:cNvSpPr>
          <p:nvPr/>
        </p:nvSpPr>
        <p:spPr bwMode="auto">
          <a:xfrm>
            <a:off x="685800" y="304800"/>
            <a:ext cx="175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48.</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Traits of a good citizen</a:t>
            </a: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system gives each of the three branches of government ways to limit the powers of the other branches? </a:t>
            </a:r>
            <a:br>
              <a:rPr lang="en-US" sz="3500" b="1"/>
            </a:br>
            <a:r>
              <a:rPr lang="en-US" sz="3500" b="1"/>
              <a:t/>
            </a:r>
            <a:br>
              <a:rPr lang="en-US" sz="3500" b="1"/>
            </a:br>
            <a:r>
              <a:rPr lang="en-US" sz="2800" b="1"/>
              <a:t>A.  System of checks and balances</a:t>
            </a:r>
            <a:br>
              <a:rPr lang="en-US" sz="2800" b="1"/>
            </a:br>
            <a:r>
              <a:rPr lang="en-US" sz="2800" b="1"/>
              <a:t/>
            </a:r>
            <a:br>
              <a:rPr lang="en-US" sz="2800" b="1"/>
            </a:br>
            <a:r>
              <a:rPr lang="en-US" sz="2800" b="1"/>
              <a:t>B.  Democratic action</a:t>
            </a:r>
            <a:br>
              <a:rPr lang="en-US" sz="2800" b="1"/>
            </a:br>
            <a:r>
              <a:rPr lang="en-US" sz="2800" b="1"/>
              <a:t/>
            </a:r>
            <a:br>
              <a:rPr lang="en-US" sz="2800" b="1"/>
            </a:br>
            <a:r>
              <a:rPr lang="en-US" sz="2800" b="1"/>
              <a:t>C.  Tyrannical rule</a:t>
            </a:r>
            <a:br>
              <a:rPr lang="en-US" sz="2800" b="1"/>
            </a:br>
            <a:r>
              <a:rPr lang="en-US" sz="2800" b="1"/>
              <a:t/>
            </a:r>
            <a:br>
              <a:rPr lang="en-US" sz="2800" b="1"/>
            </a:br>
            <a:r>
              <a:rPr lang="en-US" sz="2800" b="1"/>
              <a:t>D.  Popular sovereignty</a:t>
            </a:r>
          </a:p>
        </p:txBody>
      </p:sp>
      <p:sp>
        <p:nvSpPr>
          <p:cNvPr id="108547" name="TextBox 1"/>
          <p:cNvSpPr txBox="1">
            <a:spLocks noChangeArrowheads="1"/>
          </p:cNvSpPr>
          <p:nvPr/>
        </p:nvSpPr>
        <p:spPr bwMode="auto">
          <a:xfrm>
            <a:off x="6781800" y="4419600"/>
            <a:ext cx="1143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49.</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304800" y="2971800"/>
            <a:ext cx="80010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System of checks and 	balances</a:t>
            </a:r>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Who powers over the legislative branch by declaring laws unconstitutional? </a:t>
            </a:r>
            <a:br>
              <a:rPr lang="en-US" sz="3500" b="1"/>
            </a:br>
            <a:r>
              <a:rPr lang="en-US" sz="3500" b="1"/>
              <a:t/>
            </a:r>
            <a:br>
              <a:rPr lang="en-US" sz="3500" b="1"/>
            </a:br>
            <a:r>
              <a:rPr lang="en-US" sz="2800" b="1"/>
              <a:t>A.  Executive branch</a:t>
            </a:r>
            <a:br>
              <a:rPr lang="en-US" sz="2800" b="1"/>
            </a:br>
            <a:r>
              <a:rPr lang="en-US" sz="2800" b="1"/>
              <a:t/>
            </a:r>
            <a:br>
              <a:rPr lang="en-US" sz="2800" b="1"/>
            </a:br>
            <a:r>
              <a:rPr lang="en-US" sz="2800" b="1"/>
              <a:t>B.  Judicial branch</a:t>
            </a:r>
            <a:br>
              <a:rPr lang="en-US" sz="2800" b="1"/>
            </a:br>
            <a:r>
              <a:rPr lang="en-US" sz="2800" b="1"/>
              <a:t/>
            </a:r>
            <a:br>
              <a:rPr lang="en-US" sz="2800" b="1"/>
            </a:br>
            <a:r>
              <a:rPr lang="en-US" sz="2800" b="1"/>
              <a:t>C.  Legislative branch</a:t>
            </a:r>
            <a:br>
              <a:rPr lang="en-US" sz="2800" b="1"/>
            </a:br>
            <a:r>
              <a:rPr lang="en-US" sz="2800" b="1"/>
              <a:t/>
            </a:r>
            <a:br>
              <a:rPr lang="en-US" sz="2800" b="1"/>
            </a:br>
            <a:r>
              <a:rPr lang="en-US" sz="2800" b="1"/>
              <a:t>D.  Democracy</a:t>
            </a:r>
          </a:p>
        </p:txBody>
      </p:sp>
      <p:sp>
        <p:nvSpPr>
          <p:cNvPr id="110595" name="TextBox 1"/>
          <p:cNvSpPr txBox="1">
            <a:spLocks noChangeArrowheads="1"/>
          </p:cNvSpPr>
          <p:nvPr/>
        </p:nvSpPr>
        <p:spPr bwMode="auto">
          <a:xfrm>
            <a:off x="457200" y="228600"/>
            <a:ext cx="175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50.</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Judicial Branch</a:t>
            </a:r>
          </a:p>
        </p:txBody>
      </p:sp>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Who powers over the legislative branch by vetoing acts of Congress and calling Congress into special session? </a:t>
            </a:r>
            <a:br>
              <a:rPr lang="en-US" sz="3500" b="1"/>
            </a:br>
            <a:r>
              <a:rPr lang="en-US" sz="3500" b="1"/>
              <a:t/>
            </a:r>
            <a:br>
              <a:rPr lang="en-US" sz="3500" b="1"/>
            </a:br>
            <a:r>
              <a:rPr lang="en-US" sz="2800" b="1"/>
              <a:t>A.  Executive branch</a:t>
            </a:r>
            <a:br>
              <a:rPr lang="en-US" sz="2800" b="1"/>
            </a:br>
            <a:r>
              <a:rPr lang="en-US" sz="2800" b="1"/>
              <a:t/>
            </a:r>
            <a:br>
              <a:rPr lang="en-US" sz="2800" b="1"/>
            </a:br>
            <a:r>
              <a:rPr lang="en-US" sz="2800" b="1"/>
              <a:t>B.  Judicial branch</a:t>
            </a:r>
            <a:br>
              <a:rPr lang="en-US" sz="2800" b="1"/>
            </a:br>
            <a:r>
              <a:rPr lang="en-US" sz="2800" b="1"/>
              <a:t/>
            </a:r>
            <a:br>
              <a:rPr lang="en-US" sz="2800" b="1"/>
            </a:br>
            <a:r>
              <a:rPr lang="en-US" sz="2800" b="1"/>
              <a:t>C.  Legislative branch</a:t>
            </a:r>
            <a:br>
              <a:rPr lang="en-US" sz="2800" b="1"/>
            </a:br>
            <a:r>
              <a:rPr lang="en-US" sz="2800" b="1"/>
              <a:t/>
            </a:r>
            <a:br>
              <a:rPr lang="en-US" sz="2800" b="1"/>
            </a:br>
            <a:r>
              <a:rPr lang="en-US" sz="2800" b="1"/>
              <a:t>D.  Democracy</a:t>
            </a:r>
          </a:p>
        </p:txBody>
      </p:sp>
      <p:sp>
        <p:nvSpPr>
          <p:cNvPr id="112643" name="TextBox 1"/>
          <p:cNvSpPr txBox="1">
            <a:spLocks noChangeArrowheads="1"/>
          </p:cNvSpPr>
          <p:nvPr/>
        </p:nvSpPr>
        <p:spPr bwMode="auto">
          <a:xfrm>
            <a:off x="6019800" y="4495800"/>
            <a:ext cx="1981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51.</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Executive Branch</a:t>
            </a: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helps to prevent any one branch of government from abusing its power? </a:t>
            </a:r>
            <a:br>
              <a:rPr lang="en-US" sz="3500" b="1"/>
            </a:br>
            <a:r>
              <a:rPr lang="en-US" sz="3500" b="1"/>
              <a:t/>
            </a:r>
            <a:br>
              <a:rPr lang="en-US" sz="3500" b="1"/>
            </a:br>
            <a:r>
              <a:rPr lang="en-US" sz="2800" b="1"/>
              <a:t>A.  Separating power among the legislative, executive and judicial branches</a:t>
            </a:r>
            <a:br>
              <a:rPr lang="en-US" sz="2800" b="1"/>
            </a:br>
            <a:r>
              <a:rPr lang="en-US" sz="2800" b="1"/>
              <a:t/>
            </a:r>
            <a:br>
              <a:rPr lang="en-US" sz="2800" b="1"/>
            </a:br>
            <a:r>
              <a:rPr lang="en-US" sz="2800" b="1"/>
              <a:t>B.  Keeping each branch in its own building</a:t>
            </a:r>
            <a:br>
              <a:rPr lang="en-US" sz="2800" b="1"/>
            </a:br>
            <a:r>
              <a:rPr lang="en-US" sz="2800" b="1"/>
              <a:t/>
            </a:r>
            <a:br>
              <a:rPr lang="en-US" sz="2800" b="1"/>
            </a:br>
            <a:r>
              <a:rPr lang="en-US" sz="2800" b="1"/>
              <a:t>C.  Giving each branch an equal amount of work</a:t>
            </a:r>
            <a:br>
              <a:rPr lang="en-US" sz="2800" b="1"/>
            </a:br>
            <a:r>
              <a:rPr lang="en-US" sz="2800" b="1"/>
              <a:t/>
            </a:r>
            <a:br>
              <a:rPr lang="en-US" sz="2800" b="1"/>
            </a:br>
            <a:r>
              <a:rPr lang="en-US" sz="2800" b="1"/>
              <a:t>D.  Voting</a:t>
            </a:r>
          </a:p>
        </p:txBody>
      </p:sp>
      <p:sp>
        <p:nvSpPr>
          <p:cNvPr id="114691" name="TextBox 1"/>
          <p:cNvSpPr txBox="1">
            <a:spLocks noChangeArrowheads="1"/>
          </p:cNvSpPr>
          <p:nvPr/>
        </p:nvSpPr>
        <p:spPr bwMode="auto">
          <a:xfrm>
            <a:off x="7543800" y="3505200"/>
            <a:ext cx="1371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52.</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304800" y="2971800"/>
            <a:ext cx="8001000"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Separating power among the legislative, executive and judicial branches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4648200"/>
            <a:ext cx="8382000" cy="1295400"/>
          </a:xfrm>
        </p:spPr>
        <p:txBody>
          <a:bodyPr/>
          <a:lstStyle/>
          <a:p>
            <a:pPr eaLnBrk="1" hangingPunct="1"/>
            <a:r>
              <a:rPr lang="en-US" sz="3500" smtClean="0"/>
              <a:t>Which of the following is a responsibility of a citizen?</a:t>
            </a:r>
            <a:br>
              <a:rPr lang="en-US" sz="3500" smtClean="0"/>
            </a:br>
            <a:r>
              <a:rPr lang="en-US" sz="3500" smtClean="0"/>
              <a:t/>
            </a:r>
            <a:br>
              <a:rPr lang="en-US" sz="3500" smtClean="0"/>
            </a:br>
            <a:r>
              <a:rPr lang="en-US" sz="3500" smtClean="0"/>
              <a:t>A.	influence government by communicating with government officials</a:t>
            </a:r>
            <a:br>
              <a:rPr lang="en-US" sz="3500" smtClean="0"/>
            </a:br>
            <a:r>
              <a:rPr lang="en-US" sz="3500" smtClean="0"/>
              <a:t>B.	obey laws</a:t>
            </a:r>
            <a:br>
              <a:rPr lang="en-US" sz="3500" smtClean="0"/>
            </a:br>
            <a:r>
              <a:rPr lang="en-US" sz="3500" smtClean="0"/>
              <a:t>C.	pay taxes</a:t>
            </a:r>
            <a:br>
              <a:rPr lang="en-US" sz="3500" smtClean="0"/>
            </a:br>
            <a:r>
              <a:rPr lang="en-US" sz="3500" smtClean="0"/>
              <a:t>D.	serve in the armed forces if called</a:t>
            </a:r>
          </a:p>
        </p:txBody>
      </p:sp>
      <p:sp>
        <p:nvSpPr>
          <p:cNvPr id="15363" name="TextBox 1"/>
          <p:cNvSpPr txBox="1">
            <a:spLocks noChangeArrowheads="1"/>
          </p:cNvSpPr>
          <p:nvPr/>
        </p:nvSpPr>
        <p:spPr bwMode="auto">
          <a:xfrm>
            <a:off x="457200" y="457200"/>
            <a:ext cx="83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5.</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Who powers over the executive branch by overriding vetoes and impeaching the President?</a:t>
            </a:r>
            <a:br>
              <a:rPr lang="en-US" sz="3500" b="1"/>
            </a:br>
            <a:r>
              <a:rPr lang="en-US" sz="3500" b="1"/>
              <a:t/>
            </a:r>
            <a:br>
              <a:rPr lang="en-US" sz="3500" b="1"/>
            </a:br>
            <a:r>
              <a:rPr lang="en-US" sz="3500" b="1"/>
              <a:t/>
            </a:r>
            <a:br>
              <a:rPr lang="en-US" sz="3500" b="1"/>
            </a:br>
            <a:r>
              <a:rPr lang="en-US" sz="2800" b="1"/>
              <a:t>A.  Executive branch</a:t>
            </a:r>
            <a:br>
              <a:rPr lang="en-US" sz="2800" b="1"/>
            </a:br>
            <a:r>
              <a:rPr lang="en-US" sz="2800" b="1"/>
              <a:t/>
            </a:r>
            <a:br>
              <a:rPr lang="en-US" sz="2800" b="1"/>
            </a:br>
            <a:r>
              <a:rPr lang="en-US" sz="2800" b="1"/>
              <a:t>B.  Judicial branch</a:t>
            </a:r>
            <a:br>
              <a:rPr lang="en-US" sz="2800" b="1"/>
            </a:br>
            <a:r>
              <a:rPr lang="en-US" sz="2800" b="1"/>
              <a:t/>
            </a:r>
            <a:br>
              <a:rPr lang="en-US" sz="2800" b="1"/>
            </a:br>
            <a:r>
              <a:rPr lang="en-US" sz="2800" b="1"/>
              <a:t>C.  Legislative branch</a:t>
            </a:r>
            <a:br>
              <a:rPr lang="en-US" sz="2800" b="1"/>
            </a:br>
            <a:r>
              <a:rPr lang="en-US" sz="2800" b="1"/>
              <a:t/>
            </a:r>
            <a:br>
              <a:rPr lang="en-US" sz="2800" b="1"/>
            </a:br>
            <a:r>
              <a:rPr lang="en-US" sz="2800" b="1"/>
              <a:t>D.  Democracy</a:t>
            </a:r>
            <a:r>
              <a:rPr lang="en-US" sz="3500" b="1"/>
              <a:t/>
            </a:r>
            <a:br>
              <a:rPr lang="en-US" sz="3500" b="1"/>
            </a:br>
            <a:endParaRPr lang="en-US" sz="3500" b="1"/>
          </a:p>
        </p:txBody>
      </p:sp>
      <p:sp>
        <p:nvSpPr>
          <p:cNvPr id="116739" name="TextBox 1"/>
          <p:cNvSpPr txBox="1">
            <a:spLocks noChangeArrowheads="1"/>
          </p:cNvSpPr>
          <p:nvPr/>
        </p:nvSpPr>
        <p:spPr bwMode="auto">
          <a:xfrm>
            <a:off x="542925" y="66675"/>
            <a:ext cx="762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53.</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Legislative Branch </a:t>
            </a:r>
          </a:p>
        </p:txBody>
      </p:sp>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of the following BEST describes the amendment process?</a:t>
            </a:r>
            <a:br>
              <a:rPr lang="en-US" sz="3500" b="1"/>
            </a:br>
            <a:r>
              <a:rPr lang="en-US" sz="3500" b="1"/>
              <a:t/>
            </a:r>
            <a:br>
              <a:rPr lang="en-US" sz="3500" b="1"/>
            </a:br>
            <a:r>
              <a:rPr lang="en-US" sz="2800" b="1"/>
              <a:t>A.  Interpret and then vote</a:t>
            </a:r>
            <a:br>
              <a:rPr lang="en-US" sz="2800" b="1"/>
            </a:br>
            <a:r>
              <a:rPr lang="en-US" sz="2800" b="1"/>
              <a:t/>
            </a:r>
            <a:br>
              <a:rPr lang="en-US" sz="2800" b="1"/>
            </a:br>
            <a:r>
              <a:rPr lang="en-US" sz="2800" b="1"/>
              <a:t>B.  Ratify and then propose</a:t>
            </a:r>
            <a:br>
              <a:rPr lang="en-US" sz="2800" b="1"/>
            </a:br>
            <a:r>
              <a:rPr lang="en-US" sz="2800" b="1"/>
              <a:t/>
            </a:r>
            <a:br>
              <a:rPr lang="en-US" sz="2800" b="1"/>
            </a:br>
            <a:r>
              <a:rPr lang="en-US" sz="2800" b="1"/>
              <a:t>C.  Propose and then ratify</a:t>
            </a:r>
            <a:br>
              <a:rPr lang="en-US" sz="2800" b="1"/>
            </a:br>
            <a:r>
              <a:rPr lang="en-US" sz="2800" b="1"/>
              <a:t/>
            </a:r>
            <a:br>
              <a:rPr lang="en-US" sz="2800" b="1"/>
            </a:br>
            <a:r>
              <a:rPr lang="en-US" sz="2800" b="1"/>
              <a:t>D.  Vote and then interpret</a:t>
            </a:r>
            <a:r>
              <a:rPr lang="en-US" sz="3500" b="1"/>
              <a:t/>
            </a:r>
            <a:br>
              <a:rPr lang="en-US" sz="3500" b="1"/>
            </a:br>
            <a:endParaRPr lang="en-US" sz="3500" b="1"/>
          </a:p>
        </p:txBody>
      </p:sp>
      <p:sp>
        <p:nvSpPr>
          <p:cNvPr id="118787" name="TextBox 1"/>
          <p:cNvSpPr txBox="1">
            <a:spLocks noChangeArrowheads="1"/>
          </p:cNvSpPr>
          <p:nvPr/>
        </p:nvSpPr>
        <p:spPr bwMode="auto">
          <a:xfrm>
            <a:off x="457200" y="152400"/>
            <a:ext cx="1447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54.</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Propose and then ratify </a:t>
            </a:r>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The Constitution has been amended ____ times.</a:t>
            </a:r>
            <a:br>
              <a:rPr lang="en-US" sz="3500" b="1"/>
            </a:br>
            <a:r>
              <a:rPr lang="en-US" sz="3500" b="1"/>
              <a:t/>
            </a:r>
            <a:br>
              <a:rPr lang="en-US" sz="3500" b="1"/>
            </a:br>
            <a:r>
              <a:rPr lang="en-US" sz="2800" b="1"/>
              <a:t>A.  20</a:t>
            </a:r>
            <a:br>
              <a:rPr lang="en-US" sz="2800" b="1"/>
            </a:br>
            <a:r>
              <a:rPr lang="en-US" sz="2800" b="1"/>
              <a:t/>
            </a:r>
            <a:br>
              <a:rPr lang="en-US" sz="2800" b="1"/>
            </a:br>
            <a:r>
              <a:rPr lang="en-US" sz="2800" b="1"/>
              <a:t>B.  23</a:t>
            </a:r>
            <a:br>
              <a:rPr lang="en-US" sz="2800" b="1"/>
            </a:br>
            <a:r>
              <a:rPr lang="en-US" sz="2800" b="1"/>
              <a:t/>
            </a:r>
            <a:br>
              <a:rPr lang="en-US" sz="2800" b="1"/>
            </a:br>
            <a:r>
              <a:rPr lang="en-US" sz="2800" b="1"/>
              <a:t>C.  25</a:t>
            </a:r>
            <a:br>
              <a:rPr lang="en-US" sz="2800" b="1"/>
            </a:br>
            <a:r>
              <a:rPr lang="en-US" sz="2800" b="1"/>
              <a:t/>
            </a:r>
            <a:br>
              <a:rPr lang="en-US" sz="2800" b="1"/>
            </a:br>
            <a:r>
              <a:rPr lang="en-US" sz="2800" b="1"/>
              <a:t>D.  27</a:t>
            </a:r>
            <a:r>
              <a:rPr lang="en-US" sz="3500" b="1"/>
              <a:t/>
            </a:r>
            <a:br>
              <a:rPr lang="en-US" sz="3500" b="1"/>
            </a:br>
            <a:endParaRPr lang="en-US" sz="3500" b="1"/>
          </a:p>
        </p:txBody>
      </p:sp>
      <p:sp>
        <p:nvSpPr>
          <p:cNvPr id="120835" name="TextBox 1"/>
          <p:cNvSpPr txBox="1">
            <a:spLocks noChangeArrowheads="1"/>
          </p:cNvSpPr>
          <p:nvPr/>
        </p:nvSpPr>
        <p:spPr bwMode="auto">
          <a:xfrm>
            <a:off x="457200" y="533400"/>
            <a:ext cx="83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55.</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27 </a:t>
            </a:r>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p:cNvSpPr>
          <p:nvPr/>
        </p:nvSpPr>
        <p:spPr bwMode="auto">
          <a:xfrm>
            <a:off x="457200" y="5486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
            </a:r>
            <a:br>
              <a:rPr lang="en-US" sz="3500" b="1"/>
            </a:br>
            <a:r>
              <a:rPr lang="en-US" sz="3500" b="1"/>
              <a:t>A formal change to the Constitution is a(n) -</a:t>
            </a:r>
            <a:br>
              <a:rPr lang="en-US" sz="3500" b="1"/>
            </a:br>
            <a:r>
              <a:rPr lang="en-US" sz="3500" b="1"/>
              <a:t/>
            </a:r>
            <a:br>
              <a:rPr lang="en-US" sz="3500" b="1"/>
            </a:br>
            <a:r>
              <a:rPr lang="en-US" sz="2800" b="1"/>
              <a:t>A.  Vote</a:t>
            </a:r>
            <a:br>
              <a:rPr lang="en-US" sz="2800" b="1"/>
            </a:br>
            <a:r>
              <a:rPr lang="en-US" sz="2800" b="1"/>
              <a:t/>
            </a:r>
            <a:br>
              <a:rPr lang="en-US" sz="2800" b="1"/>
            </a:br>
            <a:r>
              <a:rPr lang="en-US" sz="2800" b="1"/>
              <a:t>B.  Amendment</a:t>
            </a:r>
            <a:br>
              <a:rPr lang="en-US" sz="2800" b="1"/>
            </a:br>
            <a:r>
              <a:rPr lang="en-US" sz="2800" b="1"/>
              <a:t/>
            </a:r>
            <a:br>
              <a:rPr lang="en-US" sz="2800" b="1"/>
            </a:br>
            <a:r>
              <a:rPr lang="en-US" sz="2800" b="1"/>
              <a:t>C.  Proposal</a:t>
            </a:r>
            <a:br>
              <a:rPr lang="en-US" sz="2800" b="1"/>
            </a:br>
            <a:r>
              <a:rPr lang="en-US" sz="2800" b="1"/>
              <a:t/>
            </a:r>
            <a:br>
              <a:rPr lang="en-US" sz="2800" b="1"/>
            </a:br>
            <a:r>
              <a:rPr lang="en-US" sz="2800" b="1"/>
              <a:t>D.  Interpretation</a:t>
            </a:r>
            <a:r>
              <a:rPr lang="en-US" sz="3500" b="1"/>
              <a:t/>
            </a:r>
            <a:br>
              <a:rPr lang="en-US" sz="3500" b="1"/>
            </a:br>
            <a:endParaRPr lang="en-US" sz="3500" b="1"/>
          </a:p>
        </p:txBody>
      </p:sp>
      <p:sp>
        <p:nvSpPr>
          <p:cNvPr id="122883" name="TextBox 1"/>
          <p:cNvSpPr txBox="1">
            <a:spLocks noChangeArrowheads="1"/>
          </p:cNvSpPr>
          <p:nvPr/>
        </p:nvSpPr>
        <p:spPr bwMode="auto">
          <a:xfrm>
            <a:off x="457200" y="381000"/>
            <a:ext cx="137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56.</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Amendment </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28600" y="3657600"/>
            <a:ext cx="8534400" cy="1295400"/>
          </a:xfrm>
        </p:spPr>
        <p:txBody>
          <a:bodyPr/>
          <a:lstStyle/>
          <a:p>
            <a:pPr eaLnBrk="1" hangingPunct="1"/>
            <a:r>
              <a:rPr lang="en-US" sz="3500" smtClean="0"/>
              <a:t>A.	influence government by communicating with government officials</a:t>
            </a:r>
            <a:br>
              <a:rPr lang="en-US" sz="3500" smtClean="0"/>
            </a:br>
            <a:endParaRPr lang="en-US" sz="350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5029200"/>
            <a:ext cx="8610600" cy="1295400"/>
          </a:xfrm>
        </p:spPr>
        <p:txBody>
          <a:bodyPr/>
          <a:lstStyle/>
          <a:p>
            <a:pPr eaLnBrk="1" hangingPunct="1"/>
            <a:r>
              <a:rPr lang="en-US" sz="3500" smtClean="0"/>
              <a:t>When taking the citizenship exam, an alien must be able to ______.</a:t>
            </a:r>
            <a:br>
              <a:rPr lang="en-US" sz="3500" smtClean="0"/>
            </a:br>
            <a:r>
              <a:rPr lang="en-US" sz="3500" smtClean="0"/>
              <a:t/>
            </a:r>
            <a:br>
              <a:rPr lang="en-US" sz="3500" smtClean="0"/>
            </a:br>
            <a:r>
              <a:rPr lang="en-US" sz="3500" smtClean="0"/>
              <a:t>A.	demonstrate ability to perform 	basic mathematical functions</a:t>
            </a:r>
            <a:br>
              <a:rPr lang="en-US" sz="3500" smtClean="0"/>
            </a:br>
            <a:r>
              <a:rPr lang="en-US" sz="3500" smtClean="0"/>
              <a:t>B.	demonstrate knowledge of 	American history</a:t>
            </a:r>
            <a:br>
              <a:rPr lang="en-US" sz="3500" smtClean="0"/>
            </a:br>
            <a:r>
              <a:rPr lang="en-US" sz="3500" smtClean="0"/>
              <a:t>C.	recite the Pledge of Allegiance</a:t>
            </a:r>
            <a:br>
              <a:rPr lang="en-US" sz="3500" smtClean="0"/>
            </a:br>
            <a:r>
              <a:rPr lang="en-US" sz="3500" smtClean="0"/>
              <a:t>D.	speak English perfectly</a:t>
            </a:r>
          </a:p>
        </p:txBody>
      </p:sp>
      <p:sp>
        <p:nvSpPr>
          <p:cNvPr id="17411" name="TextBox 1"/>
          <p:cNvSpPr txBox="1">
            <a:spLocks noChangeArrowheads="1"/>
          </p:cNvSpPr>
          <p:nvPr/>
        </p:nvSpPr>
        <p:spPr bwMode="auto">
          <a:xfrm>
            <a:off x="533400" y="381000"/>
            <a:ext cx="83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6.</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3048000"/>
            <a:ext cx="8534400" cy="1295400"/>
          </a:xfrm>
        </p:spPr>
        <p:txBody>
          <a:bodyPr/>
          <a:lstStyle/>
          <a:p>
            <a:pPr eaLnBrk="1" hangingPunct="1"/>
            <a:r>
              <a:rPr lang="en-US" sz="3500" smtClean="0"/>
              <a:t>B.	demonstrate knowledge of 	American history</a:t>
            </a:r>
            <a:br>
              <a:rPr lang="en-US" sz="3500" smtClean="0"/>
            </a:br>
            <a:endParaRPr lang="en-US" sz="350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1905000"/>
            <a:ext cx="8610600" cy="3886200"/>
          </a:xfrm>
        </p:spPr>
        <p:txBody>
          <a:bodyPr/>
          <a:lstStyle/>
          <a:p>
            <a:pPr eaLnBrk="1" hangingPunct="1"/>
            <a:r>
              <a:rPr lang="en-US" sz="3500" smtClean="0"/>
              <a:t>Citizens who do not fulfill their civic duties ___________.</a:t>
            </a:r>
            <a:br>
              <a:rPr lang="en-US" sz="3500" smtClean="0"/>
            </a:br>
            <a:r>
              <a:rPr lang="en-US" sz="3500" smtClean="0"/>
              <a:t/>
            </a:r>
            <a:br>
              <a:rPr lang="en-US" sz="3500" smtClean="0"/>
            </a:br>
            <a:r>
              <a:rPr lang="en-US" sz="3200" smtClean="0"/>
              <a:t>A.	aren’t required to by law</a:t>
            </a:r>
            <a:br>
              <a:rPr lang="en-US" sz="3200" smtClean="0"/>
            </a:br>
            <a:r>
              <a:rPr lang="en-US" sz="3200" smtClean="0"/>
              <a:t>B.	face legal consequences</a:t>
            </a:r>
            <a:br>
              <a:rPr lang="en-US" sz="3200" smtClean="0"/>
            </a:br>
            <a:r>
              <a:rPr lang="en-US" sz="3200" smtClean="0"/>
              <a:t>C.	may fulfill them when they have time</a:t>
            </a:r>
            <a:br>
              <a:rPr lang="en-US" sz="3200" smtClean="0"/>
            </a:br>
            <a:r>
              <a:rPr lang="en-US" sz="3200" smtClean="0"/>
              <a:t>D.	may request 1 additional year to fulfill 	them</a:t>
            </a:r>
          </a:p>
        </p:txBody>
      </p:sp>
      <p:sp>
        <p:nvSpPr>
          <p:cNvPr id="19459" name="TextBox 2"/>
          <p:cNvSpPr txBox="1">
            <a:spLocks noChangeArrowheads="1"/>
          </p:cNvSpPr>
          <p:nvPr/>
        </p:nvSpPr>
        <p:spPr bwMode="auto">
          <a:xfrm>
            <a:off x="609600" y="5334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3200400"/>
            <a:ext cx="8077200" cy="1295400"/>
          </a:xfrm>
        </p:spPr>
        <p:txBody>
          <a:bodyPr/>
          <a:lstStyle/>
          <a:p>
            <a:pPr eaLnBrk="1" hangingPunct="1"/>
            <a:r>
              <a:rPr lang="en-US" smtClean="0"/>
              <a:t>B.	face legal consequences</a:t>
            </a:r>
            <a:br>
              <a:rPr lang="en-US" smtClean="0"/>
            </a:br>
            <a:endParaRPr lang="en-US"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4724400"/>
            <a:ext cx="8305800" cy="1295400"/>
          </a:xfrm>
        </p:spPr>
        <p:txBody>
          <a:bodyPr/>
          <a:lstStyle/>
          <a:p>
            <a:pPr eaLnBrk="1" hangingPunct="1"/>
            <a:r>
              <a:rPr lang="en-US" sz="3500" smtClean="0"/>
              <a:t>Because so many immigrants have come to our country, we have a ______ population. </a:t>
            </a:r>
            <a:br>
              <a:rPr lang="en-US" sz="3500" smtClean="0"/>
            </a:br>
            <a:r>
              <a:rPr lang="en-US" sz="3500" smtClean="0"/>
              <a:t/>
            </a:r>
            <a:br>
              <a:rPr lang="en-US" sz="3500" smtClean="0"/>
            </a:br>
            <a:r>
              <a:rPr lang="en-US" sz="3500" smtClean="0"/>
              <a:t>A.	democratic</a:t>
            </a:r>
            <a:br>
              <a:rPr lang="en-US" sz="3500" smtClean="0"/>
            </a:br>
            <a:r>
              <a:rPr lang="en-US" sz="3500" smtClean="0"/>
              <a:t>B.	diverse</a:t>
            </a:r>
            <a:br>
              <a:rPr lang="en-US" sz="3500" smtClean="0"/>
            </a:br>
            <a:r>
              <a:rPr lang="en-US" sz="3500" smtClean="0"/>
              <a:t>C.	republican</a:t>
            </a:r>
            <a:br>
              <a:rPr lang="en-US" sz="3500" smtClean="0"/>
            </a:br>
            <a:r>
              <a:rPr lang="en-US" sz="3500" smtClean="0"/>
              <a:t>D.	strange</a:t>
            </a:r>
          </a:p>
        </p:txBody>
      </p:sp>
      <p:sp>
        <p:nvSpPr>
          <p:cNvPr id="21507" name="TextBox 1"/>
          <p:cNvSpPr txBox="1">
            <a:spLocks noChangeArrowheads="1"/>
          </p:cNvSpPr>
          <p:nvPr/>
        </p:nvSpPr>
        <p:spPr bwMode="auto">
          <a:xfrm>
            <a:off x="838200" y="457200"/>
            <a:ext cx="83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8.</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3200400"/>
            <a:ext cx="7543800" cy="1295400"/>
          </a:xfrm>
        </p:spPr>
        <p:txBody>
          <a:bodyPr/>
          <a:lstStyle/>
          <a:p>
            <a:pPr eaLnBrk="1" hangingPunct="1"/>
            <a:r>
              <a:rPr lang="en-US" smtClean="0"/>
              <a:t>B.	diverse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4419600"/>
            <a:ext cx="8839200" cy="1295400"/>
          </a:xfrm>
        </p:spPr>
        <p:txBody>
          <a:bodyPr/>
          <a:lstStyle/>
          <a:p>
            <a:pPr eaLnBrk="1" hangingPunct="1"/>
            <a:r>
              <a:rPr lang="en-US" sz="3500" smtClean="0"/>
              <a:t>You are a citizen because ____.</a:t>
            </a:r>
            <a:br>
              <a:rPr lang="en-US" sz="3500" smtClean="0"/>
            </a:br>
            <a:r>
              <a:rPr lang="en-US" sz="3500" smtClean="0"/>
              <a:t/>
            </a:r>
            <a:br>
              <a:rPr lang="en-US" sz="3500" smtClean="0"/>
            </a:br>
            <a:r>
              <a:rPr lang="en-US" sz="3200" smtClean="0"/>
              <a:t>A.	you have lived here for more than 	10 years</a:t>
            </a:r>
            <a:br>
              <a:rPr lang="en-US" sz="3200" smtClean="0"/>
            </a:br>
            <a:r>
              <a:rPr lang="en-US" sz="3200" smtClean="0"/>
              <a:t>B.	you passed the citizenship exam</a:t>
            </a:r>
            <a:br>
              <a:rPr lang="en-US" sz="3200" smtClean="0"/>
            </a:br>
            <a:r>
              <a:rPr lang="en-US" sz="3200" smtClean="0"/>
              <a:t>C.	you were born here</a:t>
            </a:r>
            <a:br>
              <a:rPr lang="en-US" sz="3200" smtClean="0"/>
            </a:br>
            <a:r>
              <a:rPr lang="en-US" sz="3200" smtClean="0"/>
              <a:t>D.	your parents filled out the paperwork</a:t>
            </a:r>
          </a:p>
        </p:txBody>
      </p:sp>
      <p:sp>
        <p:nvSpPr>
          <p:cNvPr id="23555" name="TextBox 1"/>
          <p:cNvSpPr txBox="1">
            <a:spLocks noChangeArrowheads="1"/>
          </p:cNvSpPr>
          <p:nvPr/>
        </p:nvSpPr>
        <p:spPr bwMode="auto">
          <a:xfrm>
            <a:off x="533400" y="685800"/>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9.</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1798638"/>
            <a:ext cx="8229600" cy="3992562"/>
          </a:xfrm>
        </p:spPr>
        <p:txBody>
          <a:bodyPr/>
          <a:lstStyle/>
          <a:p>
            <a:pPr eaLnBrk="1" hangingPunct="1"/>
            <a:r>
              <a:rPr lang="en-US" sz="3500" smtClean="0"/>
              <a:t>Citizenship:  Duties, Rights, and Liberties</a:t>
            </a:r>
            <a:br>
              <a:rPr lang="en-US" sz="3500" smtClean="0"/>
            </a:br>
            <a:r>
              <a:rPr lang="en-US" sz="3500" smtClean="0"/>
              <a:t>CE.3 a-e</a:t>
            </a:r>
            <a:br>
              <a:rPr lang="en-US" sz="3500" smtClean="0"/>
            </a:br>
            <a:r>
              <a:rPr lang="en-US" sz="3500" smtClean="0"/>
              <a:t>CE.4 a-e</a:t>
            </a:r>
            <a:br>
              <a:rPr lang="en-US" sz="3500" smtClean="0"/>
            </a:br>
            <a:r>
              <a:rPr lang="en-US" sz="3500" smtClean="0"/>
              <a:t/>
            </a:r>
            <a:br>
              <a:rPr lang="en-US" sz="3500" smtClean="0"/>
            </a:br>
            <a:r>
              <a:rPr lang="en-US" sz="3500" smtClean="0"/>
              <a:t>Foundations of American Government</a:t>
            </a:r>
            <a:br>
              <a:rPr lang="en-US" sz="3500" smtClean="0"/>
            </a:br>
            <a:r>
              <a:rPr lang="en-US" sz="3500" smtClean="0"/>
              <a:t>CE.2 a-c</a:t>
            </a:r>
            <a:br>
              <a:rPr lang="en-US" sz="3500" smtClean="0"/>
            </a:br>
            <a:r>
              <a:rPr lang="en-US" sz="3500" smtClean="0"/>
              <a:t>CE.6 c-d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3200400"/>
            <a:ext cx="7543800" cy="1295400"/>
          </a:xfrm>
        </p:spPr>
        <p:txBody>
          <a:bodyPr/>
          <a:lstStyle/>
          <a:p>
            <a:pPr eaLnBrk="1" hangingPunct="1"/>
            <a:r>
              <a:rPr lang="en-US" smtClean="0"/>
              <a:t>C.	you were born here</a:t>
            </a:r>
            <a:br>
              <a:rPr lang="en-US" smtClean="0"/>
            </a:br>
            <a:endParaRPr lang="en-US"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362200"/>
            <a:ext cx="7543800" cy="2057400"/>
          </a:xfrm>
        </p:spPr>
        <p:txBody>
          <a:bodyPr/>
          <a:lstStyle/>
          <a:p>
            <a:pPr eaLnBrk="1" hangingPunct="1"/>
            <a:r>
              <a:rPr lang="en-US" sz="3500" smtClean="0"/>
              <a:t>What are 5 ways that you or your parents could participate in community service.</a:t>
            </a:r>
            <a:br>
              <a:rPr lang="en-US" sz="3500" smtClean="0"/>
            </a:br>
            <a:endParaRPr lang="en-US" sz="3500" smtClean="0"/>
          </a:p>
        </p:txBody>
      </p:sp>
      <p:sp>
        <p:nvSpPr>
          <p:cNvPr id="25603" name="TextBox 1"/>
          <p:cNvSpPr txBox="1">
            <a:spLocks noChangeArrowheads="1"/>
          </p:cNvSpPr>
          <p:nvPr/>
        </p:nvSpPr>
        <p:spPr bwMode="auto">
          <a:xfrm>
            <a:off x="304800" y="762000"/>
            <a:ext cx="121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10.</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endParaRPr lang="en-US" smtClean="0"/>
          </a:p>
        </p:txBody>
      </p:sp>
      <p:sp>
        <p:nvSpPr>
          <p:cNvPr id="26627" name="Rectangle 3"/>
          <p:cNvSpPr>
            <a:spLocks noGrp="1" noChangeArrowheads="1"/>
          </p:cNvSpPr>
          <p:nvPr>
            <p:ph type="body" idx="1"/>
          </p:nvPr>
        </p:nvSpPr>
        <p:spPr/>
        <p:txBody>
          <a:bodyPr/>
          <a:lstStyle/>
          <a:p>
            <a:pPr eaLnBrk="1" hangingPunct="1"/>
            <a:r>
              <a:rPr lang="en-US" smtClean="0"/>
              <a:t>Volunteer to support democratic institutions</a:t>
            </a:r>
          </a:p>
          <a:p>
            <a:pPr eaLnBrk="1" hangingPunct="1"/>
            <a:r>
              <a:rPr lang="en-US" smtClean="0"/>
              <a:t>Express concern about the welfare of the community as a whole</a:t>
            </a:r>
          </a:p>
          <a:p>
            <a:pPr eaLnBrk="1" hangingPunct="1"/>
            <a:r>
              <a:rPr lang="en-US" smtClean="0"/>
              <a:t>Help to make the community a good place to work and live</a:t>
            </a:r>
          </a:p>
          <a:p>
            <a:pPr eaLnBrk="1" hangingPunct="1"/>
            <a:r>
              <a:rPr lang="en-US" smtClean="0"/>
              <a:t>Tutoring</a:t>
            </a:r>
          </a:p>
          <a:p>
            <a:pPr eaLnBrk="1" hangingPunct="1"/>
            <a:r>
              <a:rPr lang="en-US" smtClean="0"/>
              <a:t>Volunteering in nursing homes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4038600"/>
            <a:ext cx="8458200" cy="1295400"/>
          </a:xfrm>
        </p:spPr>
        <p:txBody>
          <a:bodyPr/>
          <a:lstStyle/>
          <a:p>
            <a:pPr eaLnBrk="1" hangingPunct="1"/>
            <a:r>
              <a:rPr lang="en-US" sz="3500" smtClean="0"/>
              <a:t>Which of the following is not a freedom guaranteed by the first amendment?</a:t>
            </a:r>
            <a:br>
              <a:rPr lang="en-US" sz="3500" smtClean="0"/>
            </a:br>
            <a:r>
              <a:rPr lang="en-US" sz="3500" smtClean="0"/>
              <a:t/>
            </a:r>
            <a:br>
              <a:rPr lang="en-US" sz="3500" smtClean="0"/>
            </a:br>
            <a:r>
              <a:rPr lang="en-US" sz="3500" smtClean="0"/>
              <a:t>A.	freedom of religion</a:t>
            </a:r>
            <a:br>
              <a:rPr lang="en-US" sz="3500" smtClean="0"/>
            </a:br>
            <a:r>
              <a:rPr lang="en-US" sz="3500" smtClean="0"/>
              <a:t>B.	freedom of speech		</a:t>
            </a:r>
            <a:br>
              <a:rPr lang="en-US" sz="3500" smtClean="0"/>
            </a:br>
            <a:r>
              <a:rPr lang="en-US" sz="3500" smtClean="0"/>
              <a:t>C.	freedom from taxes			</a:t>
            </a:r>
            <a:br>
              <a:rPr lang="en-US" sz="3500" smtClean="0"/>
            </a:br>
            <a:r>
              <a:rPr lang="en-US" sz="3500" smtClean="0"/>
              <a:t>D.	freedom of the press</a:t>
            </a:r>
          </a:p>
        </p:txBody>
      </p:sp>
      <p:sp>
        <p:nvSpPr>
          <p:cNvPr id="27651" name="TextBox 1"/>
          <p:cNvSpPr txBox="1">
            <a:spLocks noChangeArrowheads="1"/>
          </p:cNvSpPr>
          <p:nvPr/>
        </p:nvSpPr>
        <p:spPr bwMode="auto">
          <a:xfrm>
            <a:off x="609600" y="3810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505200"/>
            <a:ext cx="7543800" cy="1295400"/>
          </a:xfrm>
        </p:spPr>
        <p:txBody>
          <a:bodyPr/>
          <a:lstStyle/>
          <a:p>
            <a:pPr eaLnBrk="1" hangingPunct="1"/>
            <a:r>
              <a:rPr lang="en-US" smtClean="0"/>
              <a:t>C.	freedom from taxes	</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81000" y="3124200"/>
            <a:ext cx="7543800" cy="2743200"/>
          </a:xfrm>
        </p:spPr>
        <p:txBody>
          <a:bodyPr/>
          <a:lstStyle/>
          <a:p>
            <a:pPr eaLnBrk="1" hangingPunct="1"/>
            <a:r>
              <a:rPr lang="en-US" sz="3500" smtClean="0"/>
              <a:t>What First Amendment freedom guarantees that individuals are free to express their opinions and beliefs?</a:t>
            </a:r>
            <a:br>
              <a:rPr lang="en-US" sz="3500" smtClean="0"/>
            </a:br>
            <a:r>
              <a:rPr lang="en-US" sz="3500" smtClean="0"/>
              <a:t>A.	Freedom of religion</a:t>
            </a:r>
            <a:br>
              <a:rPr lang="en-US" sz="3500" smtClean="0"/>
            </a:br>
            <a:r>
              <a:rPr lang="en-US" sz="3500" smtClean="0"/>
              <a:t>B.	Freedom of speech</a:t>
            </a:r>
            <a:br>
              <a:rPr lang="en-US" sz="3500" smtClean="0"/>
            </a:br>
            <a:r>
              <a:rPr lang="en-US" sz="3500" smtClean="0"/>
              <a:t>C.	Freedom of the press</a:t>
            </a:r>
            <a:br>
              <a:rPr lang="en-US" sz="3500" smtClean="0"/>
            </a:br>
            <a:r>
              <a:rPr lang="en-US" sz="3500" smtClean="0"/>
              <a:t>D.	Freedom from taxes</a:t>
            </a:r>
          </a:p>
        </p:txBody>
      </p:sp>
      <p:sp>
        <p:nvSpPr>
          <p:cNvPr id="29699" name="TextBox 1"/>
          <p:cNvSpPr txBox="1">
            <a:spLocks noChangeArrowheads="1"/>
          </p:cNvSpPr>
          <p:nvPr/>
        </p:nvSpPr>
        <p:spPr bwMode="auto">
          <a:xfrm>
            <a:off x="1143000" y="381000"/>
            <a:ext cx="838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048000"/>
            <a:ext cx="7543800" cy="1295400"/>
          </a:xfrm>
        </p:spPr>
        <p:txBody>
          <a:bodyPr/>
          <a:lstStyle/>
          <a:p>
            <a:pPr eaLnBrk="1" hangingPunct="1"/>
            <a:r>
              <a:rPr lang="en-US" smtClean="0"/>
              <a:t>B.	Freedom of speech</a:t>
            </a:r>
            <a:br>
              <a:rPr lang="en-US" smtClean="0"/>
            </a:br>
            <a:endParaRPr lang="en-US" smtClean="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4724400"/>
            <a:ext cx="7543800" cy="1295400"/>
          </a:xfrm>
        </p:spPr>
        <p:txBody>
          <a:bodyPr/>
          <a:lstStyle/>
          <a:p>
            <a:pPr eaLnBrk="1" hangingPunct="1"/>
            <a:r>
              <a:rPr lang="en-US" sz="3500" smtClean="0"/>
              <a:t>What First Amendment freedom guarantees that government may not establish an official religion, nor endorese, or unduly interfere with the free exercise of religion?</a:t>
            </a:r>
            <a:br>
              <a:rPr lang="en-US" sz="3500" smtClean="0"/>
            </a:br>
            <a:r>
              <a:rPr lang="en-US" sz="3500" smtClean="0"/>
              <a:t/>
            </a:r>
            <a:br>
              <a:rPr lang="en-US" sz="3500" smtClean="0"/>
            </a:br>
            <a:r>
              <a:rPr lang="en-US" sz="3500" smtClean="0"/>
              <a:t>A.	Freedom of religion</a:t>
            </a:r>
            <a:br>
              <a:rPr lang="en-US" sz="3500" smtClean="0"/>
            </a:br>
            <a:r>
              <a:rPr lang="en-US" sz="3500" smtClean="0"/>
              <a:t>B.	Freedom of speech</a:t>
            </a:r>
            <a:br>
              <a:rPr lang="en-US" sz="3500" smtClean="0"/>
            </a:br>
            <a:r>
              <a:rPr lang="en-US" sz="3500" smtClean="0"/>
              <a:t>C.	Freedom of the press</a:t>
            </a:r>
            <a:br>
              <a:rPr lang="en-US" sz="3500" smtClean="0"/>
            </a:br>
            <a:r>
              <a:rPr lang="en-US" sz="3500" smtClean="0"/>
              <a:t>D.	Freedom from taxes</a:t>
            </a:r>
          </a:p>
        </p:txBody>
      </p:sp>
      <p:sp>
        <p:nvSpPr>
          <p:cNvPr id="31747" name="TextBox 1"/>
          <p:cNvSpPr txBox="1">
            <a:spLocks noChangeArrowheads="1"/>
          </p:cNvSpPr>
          <p:nvPr/>
        </p:nvSpPr>
        <p:spPr bwMode="auto">
          <a:xfrm>
            <a:off x="1219200" y="198438"/>
            <a:ext cx="14478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3048000"/>
            <a:ext cx="7543800" cy="1295400"/>
          </a:xfrm>
        </p:spPr>
        <p:txBody>
          <a:bodyPr/>
          <a:lstStyle/>
          <a:p>
            <a:pPr eaLnBrk="1" hangingPunct="1"/>
            <a:r>
              <a:rPr lang="en-US" smtClean="0"/>
              <a:t>A.	Freedom of religion</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04800" y="4038600"/>
            <a:ext cx="7543800" cy="1295400"/>
          </a:xfrm>
        </p:spPr>
        <p:txBody>
          <a:bodyPr/>
          <a:lstStyle/>
          <a:p>
            <a:pPr eaLnBrk="1" hangingPunct="1"/>
            <a:r>
              <a:rPr lang="en-US" sz="3500" smtClean="0"/>
              <a:t>Which amendment to the Constitution of the United States of America defines citizenship?</a:t>
            </a:r>
            <a:br>
              <a:rPr lang="en-US" sz="3500" smtClean="0"/>
            </a:br>
            <a:r>
              <a:rPr lang="en-US" sz="3500" smtClean="0"/>
              <a:t/>
            </a:r>
            <a:br>
              <a:rPr lang="en-US" sz="3500" smtClean="0"/>
            </a:br>
            <a:r>
              <a:rPr lang="en-US" sz="3500" smtClean="0"/>
              <a:t>A.	1</a:t>
            </a:r>
            <a:r>
              <a:rPr lang="en-US" sz="3500" baseline="30000" smtClean="0"/>
              <a:t>st</a:t>
            </a:r>
            <a:r>
              <a:rPr lang="en-US" sz="3500" smtClean="0"/>
              <a:t> </a:t>
            </a:r>
            <a:br>
              <a:rPr lang="en-US" sz="3500" smtClean="0"/>
            </a:br>
            <a:r>
              <a:rPr lang="en-US" sz="3500" smtClean="0"/>
              <a:t>B.	5</a:t>
            </a:r>
            <a:r>
              <a:rPr lang="en-US" sz="3500" baseline="30000" smtClean="0"/>
              <a:t>th</a:t>
            </a:r>
            <a:r>
              <a:rPr lang="en-US" sz="3500" smtClean="0"/>
              <a:t> </a:t>
            </a:r>
            <a:br>
              <a:rPr lang="en-US" sz="3500" smtClean="0"/>
            </a:br>
            <a:r>
              <a:rPr lang="en-US" sz="3500" smtClean="0"/>
              <a:t>C.	10</a:t>
            </a:r>
            <a:r>
              <a:rPr lang="en-US" sz="3500" baseline="30000" smtClean="0"/>
              <a:t>th</a:t>
            </a:r>
            <a:r>
              <a:rPr lang="en-US" sz="3500" smtClean="0"/>
              <a:t/>
            </a:r>
            <a:br>
              <a:rPr lang="en-US" sz="3500" smtClean="0"/>
            </a:br>
            <a:r>
              <a:rPr lang="en-US" sz="3500" smtClean="0"/>
              <a:t>D.	14</a:t>
            </a:r>
            <a:r>
              <a:rPr lang="en-US" sz="3500" baseline="30000" smtClean="0"/>
              <a:t>th</a:t>
            </a:r>
            <a:endParaRPr lang="en-US" sz="35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5334000"/>
            <a:ext cx="7543800" cy="1295400"/>
          </a:xfrm>
        </p:spPr>
        <p:txBody>
          <a:bodyPr/>
          <a:lstStyle/>
          <a:p>
            <a:pPr eaLnBrk="1" hangingPunct="1"/>
            <a:r>
              <a:rPr lang="en-US" sz="3500" smtClean="0"/>
              <a:t>The ____ amendment states “All persons born or naturalized in the United States, and subject to the jurisdiction thereof, are citizens of the United States and the state wherein they reside.”</a:t>
            </a:r>
            <a:br>
              <a:rPr lang="en-US" sz="3500" smtClean="0"/>
            </a:br>
            <a:r>
              <a:rPr lang="en-US" sz="3500" smtClean="0"/>
              <a:t/>
            </a:r>
            <a:br>
              <a:rPr lang="en-US" sz="3500" smtClean="0"/>
            </a:br>
            <a:r>
              <a:rPr lang="en-US" sz="3500" smtClean="0"/>
              <a:t>A.	1st	</a:t>
            </a:r>
            <a:br>
              <a:rPr lang="en-US" sz="3500" smtClean="0"/>
            </a:br>
            <a:r>
              <a:rPr lang="en-US" sz="3500" smtClean="0"/>
              <a:t>B.	5</a:t>
            </a:r>
            <a:r>
              <a:rPr lang="en-US" sz="3500" baseline="30000" smtClean="0"/>
              <a:t>th</a:t>
            </a:r>
            <a:r>
              <a:rPr lang="en-US" sz="3500" smtClean="0"/>
              <a:t/>
            </a:r>
            <a:br>
              <a:rPr lang="en-US" sz="3500" smtClean="0"/>
            </a:br>
            <a:r>
              <a:rPr lang="en-US" sz="3500" smtClean="0"/>
              <a:t>C.  14th 		</a:t>
            </a:r>
            <a:br>
              <a:rPr lang="en-US" sz="3500" smtClean="0"/>
            </a:br>
            <a:r>
              <a:rPr lang="en-US" sz="3500" smtClean="0"/>
              <a:t>D.  22nd</a:t>
            </a:r>
          </a:p>
        </p:txBody>
      </p:sp>
      <p:sp>
        <p:nvSpPr>
          <p:cNvPr id="7171" name="TextBox 2"/>
          <p:cNvSpPr txBox="1">
            <a:spLocks noChangeArrowheads="1"/>
          </p:cNvSpPr>
          <p:nvPr/>
        </p:nvSpPr>
        <p:spPr bwMode="auto">
          <a:xfrm>
            <a:off x="381000" y="228600"/>
            <a:ext cx="762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3048000"/>
            <a:ext cx="7543800" cy="1295400"/>
          </a:xfrm>
        </p:spPr>
        <p:txBody>
          <a:bodyPr/>
          <a:lstStyle/>
          <a:p>
            <a:pPr eaLnBrk="1" hangingPunct="1"/>
            <a:r>
              <a:rPr lang="en-US" smtClean="0"/>
              <a:t>D.	14</a:t>
            </a:r>
            <a:r>
              <a:rPr lang="en-US" baseline="30000" smtClean="0"/>
              <a:t>th</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838200" y="68262"/>
            <a:ext cx="7162800" cy="6408738"/>
          </a:xfrm>
        </p:spPr>
        <p:txBody>
          <a:bodyPr/>
          <a:lstStyle/>
          <a:p>
            <a:pPr eaLnBrk="1" hangingPunct="1"/>
            <a:r>
              <a:rPr lang="en-US" sz="3500" dirty="0" smtClean="0"/>
              <a:t/>
            </a:r>
            <a:br>
              <a:rPr lang="en-US" sz="3500" dirty="0" smtClean="0"/>
            </a:br>
            <a:r>
              <a:rPr lang="en-US" sz="3500" dirty="0" smtClean="0"/>
              <a:t/>
            </a:r>
            <a:br>
              <a:rPr lang="en-US" sz="3500" dirty="0" smtClean="0"/>
            </a:br>
            <a:r>
              <a:rPr lang="en-US" sz="3500" dirty="0"/>
              <a:t/>
            </a:r>
            <a:br>
              <a:rPr lang="en-US" sz="3500" dirty="0"/>
            </a:br>
            <a:r>
              <a:rPr lang="en-US" sz="3500" dirty="0" smtClean="0"/>
              <a:t>What </a:t>
            </a:r>
            <a:r>
              <a:rPr lang="en-US" sz="3500" dirty="0" smtClean="0"/>
              <a:t>does the preamble to the Constitution of the United States of America express?</a:t>
            </a:r>
            <a:br>
              <a:rPr lang="en-US" sz="3500" dirty="0" smtClean="0"/>
            </a:br>
            <a:r>
              <a:rPr lang="en-US" sz="3500" dirty="0" smtClean="0"/>
              <a:t/>
            </a:r>
            <a:br>
              <a:rPr lang="en-US" sz="3500" dirty="0" smtClean="0"/>
            </a:br>
            <a:r>
              <a:rPr lang="en-US" sz="2800" dirty="0" smtClean="0"/>
              <a:t>A.	Sets forth the goals and purposes of 	the government</a:t>
            </a:r>
            <a:br>
              <a:rPr lang="en-US" sz="2800" dirty="0" smtClean="0"/>
            </a:br>
            <a:r>
              <a:rPr lang="en-US" sz="2800" dirty="0" smtClean="0"/>
              <a:t>B. 	Defines the relationship between 	national and state governments.</a:t>
            </a:r>
            <a:br>
              <a:rPr lang="en-US" sz="2800" dirty="0" smtClean="0"/>
            </a:br>
            <a:r>
              <a:rPr lang="en-US" sz="2800" dirty="0" smtClean="0"/>
              <a:t>C.	Explains why the United States 	became an independent country.	</a:t>
            </a:r>
            <a:br>
              <a:rPr lang="en-US" sz="2800" dirty="0" smtClean="0"/>
            </a:br>
            <a:r>
              <a:rPr lang="en-US" sz="2800" dirty="0" smtClean="0"/>
              <a:t>D.	Explains that the people have the 	right and power to govern 	themselves.</a:t>
            </a:r>
          </a:p>
        </p:txBody>
      </p:sp>
      <p:sp>
        <p:nvSpPr>
          <p:cNvPr id="35843" name="TextBox 1"/>
          <p:cNvSpPr txBox="1">
            <a:spLocks noChangeArrowheads="1"/>
          </p:cNvSpPr>
          <p:nvPr/>
        </p:nvSpPr>
        <p:spPr bwMode="auto">
          <a:xfrm>
            <a:off x="-8878" y="68262"/>
            <a:ext cx="990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dirty="0"/>
              <a:t>14.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457200" y="3048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900" b="1"/>
              <a:t>A.	Sets forth the goals and 	purposes of the 	government</a:t>
            </a:r>
            <a:endParaRPr lang="en-US" sz="3900" b="1" baseline="3000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609600"/>
            <a:ext cx="7543800" cy="1477962"/>
          </a:xfrm>
        </p:spPr>
        <p:txBody>
          <a:bodyPr/>
          <a:lstStyle/>
          <a:p>
            <a:pPr eaLnBrk="1" hangingPunct="1"/>
            <a:r>
              <a:rPr lang="en-US" sz="3500" dirty="0" smtClean="0"/>
              <a:t>Which of the following is NOT a purpose of the U.S. government?</a:t>
            </a:r>
          </a:p>
        </p:txBody>
      </p:sp>
      <p:sp>
        <p:nvSpPr>
          <p:cNvPr id="37891" name="Rectangle 3"/>
          <p:cNvSpPr>
            <a:spLocks noGrp="1" noChangeArrowheads="1"/>
          </p:cNvSpPr>
          <p:nvPr>
            <p:ph type="body" idx="1"/>
          </p:nvPr>
        </p:nvSpPr>
        <p:spPr>
          <a:xfrm>
            <a:off x="457200" y="2209800"/>
            <a:ext cx="8229600" cy="4267199"/>
          </a:xfrm>
        </p:spPr>
        <p:txBody>
          <a:bodyPr/>
          <a:lstStyle/>
          <a:p>
            <a:pPr marL="571500" indent="-571500" eaLnBrk="1" hangingPunct="1">
              <a:buFont typeface="Wingdings" pitchFamily="2" charset="2"/>
              <a:buNone/>
            </a:pPr>
            <a:r>
              <a:rPr lang="en-US" dirty="0" smtClean="0"/>
              <a:t>A.	To ensure domestic peace</a:t>
            </a:r>
          </a:p>
          <a:p>
            <a:pPr marL="571500" indent="-571500" eaLnBrk="1" hangingPunct="1">
              <a:buFont typeface="Wingdings" pitchFamily="2" charset="2"/>
              <a:buNone/>
            </a:pPr>
            <a:endParaRPr lang="en-US" dirty="0" smtClean="0"/>
          </a:p>
          <a:p>
            <a:pPr marL="571500" indent="-571500" eaLnBrk="1" hangingPunct="1">
              <a:buFont typeface="Wingdings" pitchFamily="2" charset="2"/>
              <a:buNone/>
            </a:pPr>
            <a:r>
              <a:rPr lang="en-US" dirty="0" smtClean="0"/>
              <a:t>B.	To ensure wealth.</a:t>
            </a:r>
          </a:p>
          <a:p>
            <a:pPr marL="571500" indent="-571500" eaLnBrk="1" hangingPunct="1">
              <a:buFont typeface="Wingdings" pitchFamily="2" charset="2"/>
              <a:buNone/>
            </a:pPr>
            <a:endParaRPr lang="en-US" dirty="0" smtClean="0"/>
          </a:p>
          <a:p>
            <a:pPr marL="571500" indent="-571500" eaLnBrk="1" hangingPunct="1">
              <a:buFont typeface="Wingdings" pitchFamily="2" charset="2"/>
              <a:buNone/>
            </a:pPr>
            <a:r>
              <a:rPr lang="en-US" dirty="0" smtClean="0"/>
              <a:t>C.	To establish justice</a:t>
            </a:r>
          </a:p>
          <a:p>
            <a:pPr marL="571500" indent="-571500" eaLnBrk="1" hangingPunct="1">
              <a:buFont typeface="Wingdings" pitchFamily="2" charset="2"/>
              <a:buNone/>
            </a:pPr>
            <a:endParaRPr lang="en-US" dirty="0" smtClean="0"/>
          </a:p>
          <a:p>
            <a:pPr marL="571500" indent="-571500" eaLnBrk="1" hangingPunct="1">
              <a:buFont typeface="Wingdings" pitchFamily="2" charset="2"/>
              <a:buNone/>
            </a:pPr>
            <a:r>
              <a:rPr lang="en-US" dirty="0" smtClean="0"/>
              <a:t>D.	To provide defense.</a:t>
            </a:r>
          </a:p>
        </p:txBody>
      </p:sp>
      <p:sp>
        <p:nvSpPr>
          <p:cNvPr id="37892" name="TextBox 1"/>
          <p:cNvSpPr txBox="1">
            <a:spLocks noChangeArrowheads="1"/>
          </p:cNvSpPr>
          <p:nvPr/>
        </p:nvSpPr>
        <p:spPr bwMode="auto">
          <a:xfrm>
            <a:off x="76200" y="152400"/>
            <a:ext cx="10287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dirty="0"/>
              <a:t>15.</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457200" y="3048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900" b="1"/>
              <a:t>B.  To ensure wealth.</a:t>
            </a:r>
            <a:endParaRPr lang="en-US" sz="3900" b="1" baseline="3000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2"/>
          <p:cNvGrpSpPr>
            <a:grpSpLocks/>
          </p:cNvGrpSpPr>
          <p:nvPr/>
        </p:nvGrpSpPr>
        <p:grpSpPr bwMode="auto">
          <a:xfrm>
            <a:off x="457200" y="990600"/>
            <a:ext cx="8229600" cy="5410200"/>
            <a:chOff x="288" y="624"/>
            <a:chExt cx="5184" cy="3408"/>
          </a:xfrm>
        </p:grpSpPr>
        <p:sp>
          <p:nvSpPr>
            <p:cNvPr id="39940" name="Rectangle 3"/>
            <p:cNvSpPr>
              <a:spLocks noChangeArrowheads="1"/>
            </p:cNvSpPr>
            <p:nvPr/>
          </p:nvSpPr>
          <p:spPr bwMode="auto">
            <a:xfrm>
              <a:off x="288" y="624"/>
              <a:ext cx="4752" cy="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How does the Preamble to the Constitution of the United States of America begin?</a:t>
              </a:r>
            </a:p>
          </p:txBody>
        </p:sp>
        <p:sp>
          <p:nvSpPr>
            <p:cNvPr id="39941" name="Rectangle 4"/>
            <p:cNvSpPr>
              <a:spLocks noChangeArrowheads="1"/>
            </p:cNvSpPr>
            <p:nvPr/>
          </p:nvSpPr>
          <p:spPr bwMode="auto">
            <a:xfrm>
              <a:off x="288" y="1536"/>
              <a:ext cx="5184" cy="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71500" indent="-571500">
                <a:spcBef>
                  <a:spcPct val="20000"/>
                </a:spcBef>
                <a:buClr>
                  <a:schemeClr val="tx2"/>
                </a:buClr>
                <a:buSzPct val="70000"/>
                <a:buFont typeface="Wingdings" pitchFamily="2" charset="2"/>
                <a:buNone/>
              </a:pPr>
              <a:r>
                <a:rPr lang="en-US" sz="3000" dirty="0"/>
                <a:t>A.	“To form a more perfect union…”</a:t>
              </a:r>
            </a:p>
            <a:p>
              <a:pPr marL="571500" indent="-571500">
                <a:spcBef>
                  <a:spcPct val="20000"/>
                </a:spcBef>
                <a:buClr>
                  <a:schemeClr val="tx2"/>
                </a:buClr>
                <a:buSzPct val="70000"/>
                <a:buFont typeface="Wingdings" pitchFamily="2" charset="2"/>
                <a:buNone/>
              </a:pPr>
              <a:endParaRPr lang="en-US" sz="3000" dirty="0"/>
            </a:p>
            <a:p>
              <a:pPr marL="571500" indent="-571500">
                <a:spcBef>
                  <a:spcPct val="20000"/>
                </a:spcBef>
                <a:buClr>
                  <a:schemeClr val="tx2"/>
                </a:buClr>
                <a:buSzPct val="70000"/>
                <a:buFont typeface="Wingdings" pitchFamily="2" charset="2"/>
                <a:buNone/>
              </a:pPr>
              <a:r>
                <a:rPr lang="en-US" sz="3000" dirty="0"/>
                <a:t>B.	“We the people…”</a:t>
              </a:r>
            </a:p>
            <a:p>
              <a:pPr marL="571500" indent="-571500">
                <a:spcBef>
                  <a:spcPct val="20000"/>
                </a:spcBef>
                <a:buClr>
                  <a:schemeClr val="tx2"/>
                </a:buClr>
                <a:buSzPct val="70000"/>
                <a:buFont typeface="Wingdings" pitchFamily="2" charset="2"/>
                <a:buNone/>
              </a:pPr>
              <a:endParaRPr lang="en-US" sz="3000" dirty="0"/>
            </a:p>
            <a:p>
              <a:pPr marL="571500" indent="-571500">
                <a:spcBef>
                  <a:spcPct val="20000"/>
                </a:spcBef>
                <a:buClr>
                  <a:schemeClr val="tx2"/>
                </a:buClr>
                <a:buSzPct val="70000"/>
                <a:buFont typeface="Wingdings" pitchFamily="2" charset="2"/>
                <a:buNone/>
              </a:pPr>
              <a:r>
                <a:rPr lang="en-US" sz="3000" dirty="0"/>
                <a:t>C.	“We are gathered here today…”</a:t>
              </a:r>
            </a:p>
            <a:p>
              <a:pPr marL="571500" indent="-571500">
                <a:spcBef>
                  <a:spcPct val="20000"/>
                </a:spcBef>
                <a:buClr>
                  <a:schemeClr val="tx2"/>
                </a:buClr>
                <a:buSzPct val="70000"/>
                <a:buFont typeface="Wingdings" pitchFamily="2" charset="2"/>
                <a:buNone/>
              </a:pPr>
              <a:endParaRPr lang="en-US" sz="3000" dirty="0"/>
            </a:p>
            <a:p>
              <a:pPr marL="571500" indent="-571500">
                <a:spcBef>
                  <a:spcPct val="20000"/>
                </a:spcBef>
                <a:buClr>
                  <a:schemeClr val="tx2"/>
                </a:buClr>
                <a:buSzPct val="70000"/>
                <a:buFont typeface="Wingdings" pitchFamily="2" charset="2"/>
                <a:buNone/>
              </a:pPr>
              <a:r>
                <a:rPr lang="en-US" sz="3000" dirty="0"/>
                <a:t>D.	“Ladies and gentlemen, may I have your attention…”</a:t>
              </a:r>
            </a:p>
          </p:txBody>
        </p:sp>
      </p:grpSp>
      <p:sp>
        <p:nvSpPr>
          <p:cNvPr id="39939" name="TextBox 1"/>
          <p:cNvSpPr txBox="1">
            <a:spLocks noChangeArrowheads="1"/>
          </p:cNvSpPr>
          <p:nvPr/>
        </p:nvSpPr>
        <p:spPr bwMode="auto">
          <a:xfrm>
            <a:off x="0" y="0"/>
            <a:ext cx="9906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dirty="0"/>
              <a:t>16.</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3048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900" b="1"/>
              <a:t>B.  “We the people…”</a:t>
            </a:r>
            <a:endParaRPr lang="en-US" sz="3900" b="1" baseline="3000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Group 2"/>
          <p:cNvGrpSpPr>
            <a:grpSpLocks/>
          </p:cNvGrpSpPr>
          <p:nvPr/>
        </p:nvGrpSpPr>
        <p:grpSpPr bwMode="auto">
          <a:xfrm>
            <a:off x="442913" y="1447800"/>
            <a:ext cx="8243888" cy="5562600"/>
            <a:chOff x="279" y="528"/>
            <a:chExt cx="5193" cy="3504"/>
          </a:xfrm>
        </p:grpSpPr>
        <p:sp>
          <p:nvSpPr>
            <p:cNvPr id="41988" name="Rectangle 3"/>
            <p:cNvSpPr>
              <a:spLocks noChangeArrowheads="1"/>
            </p:cNvSpPr>
            <p:nvPr/>
          </p:nvSpPr>
          <p:spPr bwMode="auto">
            <a:xfrm>
              <a:off x="279" y="528"/>
              <a:ext cx="4752" cy="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What fundamental political principle means people are the source of any and all government power? </a:t>
              </a:r>
            </a:p>
          </p:txBody>
        </p:sp>
        <p:sp>
          <p:nvSpPr>
            <p:cNvPr id="41989" name="Rectangle 4"/>
            <p:cNvSpPr>
              <a:spLocks noChangeArrowheads="1"/>
            </p:cNvSpPr>
            <p:nvPr/>
          </p:nvSpPr>
          <p:spPr bwMode="auto">
            <a:xfrm>
              <a:off x="288" y="1392"/>
              <a:ext cx="5184" cy="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71500" indent="-571500">
                <a:spcBef>
                  <a:spcPct val="20000"/>
                </a:spcBef>
                <a:buClr>
                  <a:schemeClr val="tx2"/>
                </a:buClr>
                <a:buSzPct val="70000"/>
                <a:buFont typeface="Wingdings" pitchFamily="2" charset="2"/>
                <a:buNone/>
              </a:pPr>
              <a:r>
                <a:rPr lang="en-US" sz="3000" dirty="0"/>
                <a:t>A.	Consent of the governed</a:t>
              </a:r>
            </a:p>
            <a:p>
              <a:pPr marL="571500" indent="-571500">
                <a:spcBef>
                  <a:spcPct val="20000"/>
                </a:spcBef>
                <a:buClr>
                  <a:schemeClr val="tx2"/>
                </a:buClr>
                <a:buSzPct val="70000"/>
                <a:buFont typeface="Wingdings" pitchFamily="2" charset="2"/>
                <a:buNone/>
              </a:pPr>
              <a:endParaRPr lang="en-US" sz="3000" dirty="0"/>
            </a:p>
            <a:p>
              <a:pPr marL="571500" indent="-571500">
                <a:spcBef>
                  <a:spcPct val="20000"/>
                </a:spcBef>
                <a:buClr>
                  <a:schemeClr val="tx2"/>
                </a:buClr>
                <a:buSzPct val="70000"/>
                <a:buFont typeface="Wingdings" pitchFamily="2" charset="2"/>
                <a:buNone/>
              </a:pPr>
              <a:r>
                <a:rPr lang="en-US" sz="3000" dirty="0"/>
                <a:t>B.	Limited government</a:t>
              </a:r>
            </a:p>
            <a:p>
              <a:pPr marL="571500" indent="-571500">
                <a:spcBef>
                  <a:spcPct val="20000"/>
                </a:spcBef>
                <a:buClr>
                  <a:schemeClr val="tx2"/>
                </a:buClr>
                <a:buSzPct val="70000"/>
                <a:buFont typeface="Wingdings" pitchFamily="2" charset="2"/>
                <a:buNone/>
              </a:pPr>
              <a:endParaRPr lang="en-US" sz="3000" dirty="0"/>
            </a:p>
            <a:p>
              <a:pPr marL="571500" indent="-571500">
                <a:spcBef>
                  <a:spcPct val="20000"/>
                </a:spcBef>
                <a:buClr>
                  <a:schemeClr val="tx2"/>
                </a:buClr>
                <a:buSzPct val="70000"/>
                <a:buFont typeface="Wingdings" pitchFamily="2" charset="2"/>
                <a:buNone/>
              </a:pPr>
              <a:r>
                <a:rPr lang="en-US" sz="3000" dirty="0"/>
                <a:t>C.	Rule of law</a:t>
              </a:r>
            </a:p>
            <a:p>
              <a:pPr marL="571500" indent="-571500">
                <a:spcBef>
                  <a:spcPct val="20000"/>
                </a:spcBef>
                <a:buClr>
                  <a:schemeClr val="tx2"/>
                </a:buClr>
                <a:buSzPct val="70000"/>
                <a:buFont typeface="Wingdings" pitchFamily="2" charset="2"/>
                <a:buNone/>
              </a:pPr>
              <a:endParaRPr lang="en-US" sz="3000" dirty="0"/>
            </a:p>
            <a:p>
              <a:pPr marL="571500" indent="-571500">
                <a:spcBef>
                  <a:spcPct val="20000"/>
                </a:spcBef>
                <a:buClr>
                  <a:schemeClr val="tx2"/>
                </a:buClr>
                <a:buSzPct val="70000"/>
                <a:buFont typeface="Wingdings" pitchFamily="2" charset="2"/>
                <a:buNone/>
              </a:pPr>
              <a:r>
                <a:rPr lang="en-US" sz="3000" dirty="0"/>
                <a:t>D.	Separation of powers</a:t>
              </a:r>
            </a:p>
          </p:txBody>
        </p:sp>
      </p:grpSp>
      <p:sp>
        <p:nvSpPr>
          <p:cNvPr id="41987" name="TextBox 1"/>
          <p:cNvSpPr txBox="1">
            <a:spLocks noChangeArrowheads="1"/>
          </p:cNvSpPr>
          <p:nvPr/>
        </p:nvSpPr>
        <p:spPr bwMode="auto">
          <a:xfrm>
            <a:off x="-90487" y="0"/>
            <a:ext cx="10668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dirty="0"/>
              <a:t>17.</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57200" y="3048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900" b="1"/>
              <a:t>A.  Consent of the governed</a:t>
            </a:r>
            <a:endParaRPr lang="en-US" sz="3900" b="1" baseline="3000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fundamental political principle means the government is not all-powerful and may do only those things people have given it the power to do?</a:t>
            </a:r>
            <a:br>
              <a:rPr lang="en-US" sz="3500" b="1"/>
            </a:br>
            <a:r>
              <a:rPr lang="en-US" sz="3500" b="1"/>
              <a:t/>
            </a:r>
            <a:br>
              <a:rPr lang="en-US" sz="3500" b="1"/>
            </a:br>
            <a:r>
              <a:rPr lang="en-US" sz="2800" b="1"/>
              <a:t>A.	Separation of Powers</a:t>
            </a:r>
            <a:br>
              <a:rPr lang="en-US" sz="2800" b="1"/>
            </a:br>
            <a:r>
              <a:rPr lang="en-US" sz="2800" b="1"/>
              <a:t>B. 	Rule of Law</a:t>
            </a:r>
            <a:br>
              <a:rPr lang="en-US" sz="2800" b="1"/>
            </a:br>
            <a:r>
              <a:rPr lang="en-US" sz="2800" b="1"/>
              <a:t>C.	Limited Government	</a:t>
            </a:r>
            <a:br>
              <a:rPr lang="en-US" sz="2800" b="1"/>
            </a:br>
            <a:r>
              <a:rPr lang="en-US" sz="2800" b="1"/>
              <a:t>D.	Democracy</a:t>
            </a:r>
          </a:p>
        </p:txBody>
      </p:sp>
      <p:sp>
        <p:nvSpPr>
          <p:cNvPr id="44035" name="TextBox 1"/>
          <p:cNvSpPr txBox="1">
            <a:spLocks noChangeArrowheads="1"/>
          </p:cNvSpPr>
          <p:nvPr/>
        </p:nvSpPr>
        <p:spPr bwMode="auto">
          <a:xfrm>
            <a:off x="457200" y="457200"/>
            <a:ext cx="1600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4294967295"/>
          </p:nvPr>
        </p:nvSpPr>
        <p:spPr>
          <a:xfrm>
            <a:off x="0" y="1719263"/>
            <a:ext cx="8229600" cy="4411662"/>
          </a:xfrm>
        </p:spPr>
        <p:txBody>
          <a:bodyPr/>
          <a:lstStyle/>
          <a:p>
            <a:pPr algn="ctr" eaLnBrk="1" hangingPunct="1">
              <a:buFont typeface="Wingdings" pitchFamily="2" charset="2"/>
              <a:buNone/>
            </a:pPr>
            <a:endParaRPr lang="en-US" sz="6600" smtClean="0"/>
          </a:p>
          <a:p>
            <a:pPr algn="ctr" eaLnBrk="1" hangingPunct="1">
              <a:buFont typeface="Wingdings" pitchFamily="2" charset="2"/>
              <a:buNone/>
            </a:pPr>
            <a:r>
              <a:rPr lang="en-US" sz="6600" smtClean="0"/>
              <a:t>C.  14th</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457200" y="3048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900" b="1"/>
              <a:t>C.  Limited government</a:t>
            </a:r>
            <a:endParaRPr lang="en-US" sz="3900" b="1" baseline="3000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457200" y="4495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fundamental political principle means the government and those who govern are bound by the law?</a:t>
            </a:r>
            <a:br>
              <a:rPr lang="en-US" sz="3500" b="1"/>
            </a:br>
            <a:r>
              <a:rPr lang="en-US" sz="3500" b="1"/>
              <a:t/>
            </a:r>
            <a:br>
              <a:rPr lang="en-US" sz="3500" b="1"/>
            </a:br>
            <a:r>
              <a:rPr lang="en-US" sz="2800" b="1"/>
              <a:t>A.	Separation of Powers</a:t>
            </a:r>
            <a:br>
              <a:rPr lang="en-US" sz="2800" b="1"/>
            </a:br>
            <a:r>
              <a:rPr lang="en-US" sz="2800" b="1"/>
              <a:t>B. 	Rule of Law</a:t>
            </a:r>
            <a:br>
              <a:rPr lang="en-US" sz="2800" b="1"/>
            </a:br>
            <a:r>
              <a:rPr lang="en-US" sz="2800" b="1"/>
              <a:t>C.	Limited Government	</a:t>
            </a:r>
            <a:br>
              <a:rPr lang="en-US" sz="2800" b="1"/>
            </a:br>
            <a:r>
              <a:rPr lang="en-US" sz="2800" b="1"/>
              <a:t>D.	Democracy</a:t>
            </a:r>
          </a:p>
        </p:txBody>
      </p:sp>
      <p:sp>
        <p:nvSpPr>
          <p:cNvPr id="46083" name="TextBox 1"/>
          <p:cNvSpPr txBox="1">
            <a:spLocks noChangeArrowheads="1"/>
          </p:cNvSpPr>
          <p:nvPr/>
        </p:nvSpPr>
        <p:spPr bwMode="auto">
          <a:xfrm>
            <a:off x="457200" y="381000"/>
            <a:ext cx="121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19.</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57200" y="3048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900" b="1"/>
              <a:t>B.  Rule of law</a:t>
            </a:r>
            <a:endParaRPr lang="en-US" sz="3900" b="1" baseline="3000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457200" y="4495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fundamental political principle means that in a democratic system of government the people rule?</a:t>
            </a:r>
            <a:br>
              <a:rPr lang="en-US" sz="3500" b="1"/>
            </a:br>
            <a:r>
              <a:rPr lang="en-US" sz="3500" b="1"/>
              <a:t/>
            </a:r>
            <a:br>
              <a:rPr lang="en-US" sz="3500" b="1"/>
            </a:br>
            <a:r>
              <a:rPr lang="en-US" sz="2800" b="1"/>
              <a:t>A.	Totalitarian</a:t>
            </a:r>
            <a:br>
              <a:rPr lang="en-US" sz="2800" b="1"/>
            </a:br>
            <a:r>
              <a:rPr lang="en-US" sz="2800" b="1"/>
              <a:t>B. 	Federalism</a:t>
            </a:r>
            <a:br>
              <a:rPr lang="en-US" sz="2800" b="1"/>
            </a:br>
            <a:r>
              <a:rPr lang="en-US" sz="2800" b="1"/>
              <a:t>C.	Dictatorship	</a:t>
            </a:r>
            <a:br>
              <a:rPr lang="en-US" sz="2800" b="1"/>
            </a:br>
            <a:r>
              <a:rPr lang="en-US" sz="2800" b="1"/>
              <a:t>D.	Democracy</a:t>
            </a:r>
          </a:p>
        </p:txBody>
      </p:sp>
      <p:sp>
        <p:nvSpPr>
          <p:cNvPr id="48131" name="TextBox 1"/>
          <p:cNvSpPr txBox="1">
            <a:spLocks noChangeArrowheads="1"/>
          </p:cNvSpPr>
          <p:nvPr/>
        </p:nvSpPr>
        <p:spPr bwMode="auto">
          <a:xfrm>
            <a:off x="762000" y="457200"/>
            <a:ext cx="1447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20.</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1143000" y="3200400"/>
            <a:ext cx="451802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900" b="1">
                <a:solidFill>
                  <a:schemeClr val="tx2"/>
                </a:solidFill>
              </a:rPr>
              <a:t>D</a:t>
            </a:r>
            <a:r>
              <a:rPr lang="en-US" b="1">
                <a:solidFill>
                  <a:schemeClr val="tx2"/>
                </a:solidFill>
              </a:rPr>
              <a:t>.	</a:t>
            </a:r>
            <a:r>
              <a:rPr lang="en-US" sz="3900" b="1">
                <a:solidFill>
                  <a:schemeClr val="tx2"/>
                </a:solidFill>
              </a:rPr>
              <a:t>Democracy</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457200" y="4495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A government where people elect public officeholders to make laws and conduct government business on their behalf is –</a:t>
            </a:r>
            <a:br>
              <a:rPr lang="en-US" sz="3500" b="1"/>
            </a:br>
            <a:r>
              <a:rPr lang="en-US" sz="3500" b="1"/>
              <a:t/>
            </a:r>
            <a:br>
              <a:rPr lang="en-US" sz="3500" b="1"/>
            </a:br>
            <a:r>
              <a:rPr lang="en-US" sz="2800" b="1"/>
              <a:t>A.	A totalitarian government</a:t>
            </a:r>
            <a:br>
              <a:rPr lang="en-US" sz="2800" b="1"/>
            </a:br>
            <a:r>
              <a:rPr lang="en-US" sz="2800" b="1"/>
              <a:t>B. 	A direct democracy</a:t>
            </a:r>
            <a:br>
              <a:rPr lang="en-US" sz="2800" b="1"/>
            </a:br>
            <a:r>
              <a:rPr lang="en-US" sz="2800" b="1"/>
              <a:t>C.	A socialist democracy</a:t>
            </a:r>
            <a:br>
              <a:rPr lang="en-US" sz="2800" b="1"/>
            </a:br>
            <a:r>
              <a:rPr lang="en-US" sz="2800" b="1"/>
              <a:t>D.	A representative government</a:t>
            </a:r>
          </a:p>
        </p:txBody>
      </p:sp>
      <p:sp>
        <p:nvSpPr>
          <p:cNvPr id="50179" name="TextBox 1"/>
          <p:cNvSpPr txBox="1">
            <a:spLocks noChangeArrowheads="1"/>
          </p:cNvSpPr>
          <p:nvPr/>
        </p:nvSpPr>
        <p:spPr bwMode="auto">
          <a:xfrm>
            <a:off x="457200" y="533400"/>
            <a:ext cx="1447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21.</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57200" y="3200400"/>
            <a:ext cx="8305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900" b="1">
                <a:solidFill>
                  <a:schemeClr val="tx2"/>
                </a:solidFill>
              </a:rPr>
              <a:t>D</a:t>
            </a:r>
            <a:r>
              <a:rPr lang="en-US" b="1">
                <a:solidFill>
                  <a:schemeClr val="tx2"/>
                </a:solidFill>
              </a:rPr>
              <a:t>.	</a:t>
            </a:r>
            <a:r>
              <a:rPr lang="en-US" sz="3900" b="1">
                <a:solidFill>
                  <a:schemeClr val="tx2"/>
                </a:solidFill>
              </a:rPr>
              <a:t>A representative government</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457200" y="4495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type of political principles define and shape American constitutional government?</a:t>
            </a:r>
            <a:br>
              <a:rPr lang="en-US" sz="3500" b="1"/>
            </a:br>
            <a:r>
              <a:rPr lang="en-US" sz="3500" b="1"/>
              <a:t/>
            </a:r>
            <a:br>
              <a:rPr lang="en-US" sz="3500" b="1"/>
            </a:br>
            <a:r>
              <a:rPr lang="en-US" sz="3500" b="1"/>
              <a:t/>
            </a:r>
            <a:br>
              <a:rPr lang="en-US" sz="3500" b="1"/>
            </a:br>
            <a:r>
              <a:rPr lang="en-US" sz="2800" b="1"/>
              <a:t>A.	Fundamental</a:t>
            </a:r>
            <a:br>
              <a:rPr lang="en-US" sz="2800" b="1"/>
            </a:br>
            <a:r>
              <a:rPr lang="en-US" sz="2800" b="1"/>
              <a:t>B. 	Representative</a:t>
            </a:r>
            <a:br>
              <a:rPr lang="en-US" sz="2800" b="1"/>
            </a:br>
            <a:r>
              <a:rPr lang="en-US" sz="2800" b="1"/>
              <a:t>C.	Democracy</a:t>
            </a:r>
            <a:br>
              <a:rPr lang="en-US" sz="2800" b="1"/>
            </a:br>
            <a:r>
              <a:rPr lang="en-US" sz="2800" b="1"/>
              <a:t>D.	Rule of Law</a:t>
            </a:r>
          </a:p>
        </p:txBody>
      </p:sp>
      <p:sp>
        <p:nvSpPr>
          <p:cNvPr id="52227" name="TextBox 1"/>
          <p:cNvSpPr txBox="1">
            <a:spLocks noChangeArrowheads="1"/>
          </p:cNvSpPr>
          <p:nvPr/>
        </p:nvSpPr>
        <p:spPr bwMode="auto">
          <a:xfrm>
            <a:off x="838200" y="381000"/>
            <a:ext cx="1981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22.</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457200" y="3200400"/>
            <a:ext cx="8305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900" b="1">
                <a:solidFill>
                  <a:schemeClr val="tx2"/>
                </a:solidFill>
              </a:rPr>
              <a:t>A.  Fundamental</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457200" y="4876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Immigration to the United States has led to --</a:t>
            </a:r>
            <a:br>
              <a:rPr lang="en-US" sz="3500" b="1"/>
            </a:br>
            <a:r>
              <a:rPr lang="en-US" sz="3500" b="1"/>
              <a:t/>
            </a:r>
            <a:br>
              <a:rPr lang="en-US" sz="3500" b="1"/>
            </a:br>
            <a:r>
              <a:rPr lang="en-US" sz="2800" b="1"/>
              <a:t>A.	Greater turnouts for elections</a:t>
            </a:r>
            <a:br>
              <a:rPr lang="en-US" sz="2800" b="1"/>
            </a:br>
            <a:r>
              <a:rPr lang="en-US" sz="2800" b="1"/>
              <a:t/>
            </a:r>
            <a:br>
              <a:rPr lang="en-US" sz="2800" b="1"/>
            </a:br>
            <a:r>
              <a:rPr lang="en-US" sz="2800" b="1"/>
              <a:t>B. 	A decrease in federal taxes</a:t>
            </a:r>
            <a:br>
              <a:rPr lang="en-US" sz="2800" b="1"/>
            </a:br>
            <a:r>
              <a:rPr lang="en-US" sz="2800" b="1"/>
              <a:t/>
            </a:r>
            <a:br>
              <a:rPr lang="en-US" sz="2800" b="1"/>
            </a:br>
            <a:r>
              <a:rPr lang="en-US" sz="2800" b="1"/>
              <a:t>C.	An increasingly diverse society</a:t>
            </a:r>
            <a:br>
              <a:rPr lang="en-US" sz="2800" b="1"/>
            </a:br>
            <a:r>
              <a:rPr lang="en-US" sz="2800" b="1"/>
              <a:t/>
            </a:r>
            <a:br>
              <a:rPr lang="en-US" sz="2800" b="1"/>
            </a:br>
            <a:r>
              <a:rPr lang="en-US" sz="2800" b="1"/>
              <a:t>D.	Fewer citizens owing the U. S. 	allegiance.</a:t>
            </a:r>
            <a:br>
              <a:rPr lang="en-US" sz="2800" b="1"/>
            </a:br>
            <a:endParaRPr lang="en-US" sz="2800" b="1"/>
          </a:p>
        </p:txBody>
      </p:sp>
      <p:sp>
        <p:nvSpPr>
          <p:cNvPr id="54275" name="TextBox 1"/>
          <p:cNvSpPr txBox="1">
            <a:spLocks noChangeArrowheads="1"/>
          </p:cNvSpPr>
          <p:nvPr/>
        </p:nvSpPr>
        <p:spPr bwMode="auto">
          <a:xfrm>
            <a:off x="454025" y="193675"/>
            <a:ext cx="1219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2895600"/>
            <a:ext cx="8305800" cy="2514600"/>
          </a:xfrm>
        </p:spPr>
        <p:txBody>
          <a:bodyPr/>
          <a:lstStyle/>
          <a:p>
            <a:pPr eaLnBrk="1" hangingPunct="1"/>
            <a:r>
              <a:rPr lang="en-US" sz="3500" smtClean="0"/>
              <a:t>One duty of a U.S. citizen is _____.</a:t>
            </a:r>
            <a:br>
              <a:rPr lang="en-US" sz="3500" smtClean="0"/>
            </a:br>
            <a:r>
              <a:rPr lang="en-US" sz="3500" smtClean="0"/>
              <a:t/>
            </a:r>
            <a:br>
              <a:rPr lang="en-US" sz="3500" smtClean="0"/>
            </a:br>
            <a:r>
              <a:rPr lang="en-US" sz="3500" smtClean="0"/>
              <a:t>A.	something you must do by law</a:t>
            </a:r>
            <a:br>
              <a:rPr lang="en-US" sz="3500" smtClean="0"/>
            </a:br>
            <a:r>
              <a:rPr lang="en-US" sz="3500" smtClean="0"/>
              <a:t>B.	something can choose to do</a:t>
            </a:r>
            <a:br>
              <a:rPr lang="en-US" sz="3500" smtClean="0"/>
            </a:br>
            <a:r>
              <a:rPr lang="en-US" sz="3500" smtClean="0"/>
              <a:t>C.	something that you want to do</a:t>
            </a:r>
            <a:br>
              <a:rPr lang="en-US" sz="3500" smtClean="0"/>
            </a:br>
            <a:r>
              <a:rPr lang="en-US" sz="3500" smtClean="0"/>
              <a:t>D.	something you should do</a:t>
            </a:r>
          </a:p>
        </p:txBody>
      </p:sp>
      <p:sp>
        <p:nvSpPr>
          <p:cNvPr id="9219" name="TextBox 1"/>
          <p:cNvSpPr txBox="1">
            <a:spLocks noChangeArrowheads="1"/>
          </p:cNvSpPr>
          <p:nvPr/>
        </p:nvSpPr>
        <p:spPr bwMode="auto">
          <a:xfrm>
            <a:off x="533400" y="609600"/>
            <a:ext cx="990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a:t>2.</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457200" y="3200400"/>
            <a:ext cx="83058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900" b="1">
                <a:solidFill>
                  <a:schemeClr val="tx2"/>
                </a:solidFill>
              </a:rPr>
              <a:t>C.  An increasingly diverse 	society.</a:t>
            </a:r>
          </a:p>
          <a:p>
            <a:endParaRPr lang="en-US" sz="3900" b="1">
              <a:solidFill>
                <a:schemeClr val="tx2"/>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457200" y="76199"/>
            <a:ext cx="7543800" cy="6705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endParaRPr lang="en-US" sz="3500" b="1" dirty="0" smtClean="0"/>
          </a:p>
          <a:p>
            <a:endParaRPr lang="en-US" sz="3500" b="1" dirty="0"/>
          </a:p>
          <a:p>
            <a:r>
              <a:rPr lang="en-US" sz="3500" b="1" dirty="0" smtClean="0"/>
              <a:t>What </a:t>
            </a:r>
            <a:r>
              <a:rPr lang="en-US" sz="3500" b="1" dirty="0"/>
              <a:t>does the beginning of the Preamble to the Constitution of the United States of America establish?</a:t>
            </a:r>
            <a:br>
              <a:rPr lang="en-US" sz="3500" b="1" dirty="0"/>
            </a:br>
            <a:r>
              <a:rPr lang="en-US" sz="2800" b="1" dirty="0" smtClean="0"/>
              <a:t>A</a:t>
            </a:r>
            <a:r>
              <a:rPr lang="en-US" sz="2800" b="1" dirty="0"/>
              <a:t>.	That the power of government comes 	from the people</a:t>
            </a:r>
            <a:br>
              <a:rPr lang="en-US" sz="2800" b="1" dirty="0"/>
            </a:br>
            <a:r>
              <a:rPr lang="en-US" sz="2800" b="1" dirty="0"/>
              <a:t>B. 	That the amendment process is 	complex</a:t>
            </a:r>
            <a:br>
              <a:rPr lang="en-US" sz="2800" b="1" dirty="0"/>
            </a:br>
            <a:r>
              <a:rPr lang="en-US" sz="2800" b="1" dirty="0"/>
              <a:t>C.	That the executive branch has the 	most power</a:t>
            </a:r>
            <a:br>
              <a:rPr lang="en-US" sz="2800" b="1" dirty="0"/>
            </a:br>
            <a:r>
              <a:rPr lang="en-US" sz="2800" b="1" dirty="0"/>
              <a:t>D.	That each branch of the government 	may limit the powers of the other 	branches</a:t>
            </a:r>
            <a:br>
              <a:rPr lang="en-US" sz="2800" b="1" dirty="0"/>
            </a:br>
            <a:endParaRPr lang="en-US" sz="2800" b="1" dirty="0"/>
          </a:p>
        </p:txBody>
      </p:sp>
      <p:sp>
        <p:nvSpPr>
          <p:cNvPr id="56323" name="TextBox 1"/>
          <p:cNvSpPr txBox="1">
            <a:spLocks noChangeArrowheads="1"/>
          </p:cNvSpPr>
          <p:nvPr/>
        </p:nvSpPr>
        <p:spPr bwMode="auto">
          <a:xfrm>
            <a:off x="-38100" y="12577"/>
            <a:ext cx="990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800" b="1" dirty="0"/>
              <a:t>24.</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457200" y="3200400"/>
            <a:ext cx="83058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900" b="1">
                <a:solidFill>
                  <a:schemeClr val="tx2"/>
                </a:solidFill>
              </a:rPr>
              <a:t>A.  That the power of government 	comes from the people</a:t>
            </a:r>
          </a:p>
          <a:p>
            <a:endParaRPr lang="en-US" sz="3900" b="1">
              <a:solidFill>
                <a:schemeClr val="tx2"/>
              </a:solidFill>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457200" y="5257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type of society requires an active participation of its citizens?</a:t>
            </a:r>
            <a:br>
              <a:rPr lang="en-US" sz="3500" b="1"/>
            </a:br>
            <a:r>
              <a:rPr lang="en-US" sz="3500" b="1"/>
              <a:t/>
            </a:r>
            <a:br>
              <a:rPr lang="en-US" sz="3500" b="1"/>
            </a:br>
            <a:r>
              <a:rPr lang="en-US" sz="2800" b="1"/>
              <a:t>A.	representative</a:t>
            </a:r>
            <a:br>
              <a:rPr lang="en-US" sz="2800" b="1"/>
            </a:br>
            <a:r>
              <a:rPr lang="en-US" sz="2800" b="1"/>
              <a:t/>
            </a:r>
            <a:br>
              <a:rPr lang="en-US" sz="2800" b="1"/>
            </a:br>
            <a:r>
              <a:rPr lang="en-US" sz="2800" b="1"/>
              <a:t>B.  	democratic</a:t>
            </a:r>
            <a:br>
              <a:rPr lang="en-US" sz="2800" b="1"/>
            </a:br>
            <a:r>
              <a:rPr lang="en-US" sz="2800" b="1"/>
              <a:t/>
            </a:r>
            <a:br>
              <a:rPr lang="en-US" sz="2800" b="1"/>
            </a:br>
            <a:r>
              <a:rPr lang="en-US" sz="2800" b="1"/>
              <a:t>C.	direct</a:t>
            </a:r>
            <a:br>
              <a:rPr lang="en-US" sz="2800" b="1"/>
            </a:br>
            <a:r>
              <a:rPr lang="en-US" sz="2800" b="1"/>
              <a:t/>
            </a:r>
            <a:br>
              <a:rPr lang="en-US" sz="2800" b="1"/>
            </a:br>
            <a:r>
              <a:rPr lang="en-US" sz="2800" b="1"/>
              <a:t>D.	totalitarian</a:t>
            </a:r>
            <a:br>
              <a:rPr lang="en-US" sz="2800" b="1"/>
            </a:br>
            <a:endParaRPr lang="en-US" sz="2800" b="1"/>
          </a:p>
        </p:txBody>
      </p:sp>
      <p:sp>
        <p:nvSpPr>
          <p:cNvPr id="58371" name="TextBox 1"/>
          <p:cNvSpPr txBox="1">
            <a:spLocks noChangeArrowheads="1"/>
          </p:cNvSpPr>
          <p:nvPr/>
        </p:nvSpPr>
        <p:spPr bwMode="auto">
          <a:xfrm>
            <a:off x="685800" y="381000"/>
            <a:ext cx="152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25.</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457200" y="3200400"/>
            <a:ext cx="8305800"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900" b="1">
                <a:solidFill>
                  <a:schemeClr val="tx2"/>
                </a:solidFill>
              </a:rPr>
              <a:t>B.	Democratic</a:t>
            </a:r>
          </a:p>
          <a:p>
            <a:endParaRPr lang="en-US" sz="3900" b="1">
              <a:solidFill>
                <a:schemeClr val="tx2"/>
              </a:soli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457200" y="533400"/>
            <a:ext cx="75438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dirty="0"/>
              <a:t/>
            </a:r>
            <a:br>
              <a:rPr lang="en-US" sz="3500" b="1" dirty="0"/>
            </a:br>
            <a:r>
              <a:rPr lang="en-US" sz="3500" b="1" dirty="0"/>
              <a:t>A ____ is an individual with certain rights and duties under a government and who, by birth or by choice, owes allegiance to that government.</a:t>
            </a:r>
            <a:br>
              <a:rPr lang="en-US" sz="3500" b="1" dirty="0"/>
            </a:br>
            <a:r>
              <a:rPr lang="en-US" sz="2800" b="1" dirty="0" smtClean="0"/>
              <a:t>A</a:t>
            </a:r>
            <a:r>
              <a:rPr lang="en-US" sz="2800" b="1" dirty="0"/>
              <a:t>.	patriot</a:t>
            </a:r>
            <a:br>
              <a:rPr lang="en-US" sz="2800" b="1" dirty="0"/>
            </a:br>
            <a:r>
              <a:rPr lang="en-US" sz="2800" b="1" dirty="0"/>
              <a:t/>
            </a:r>
            <a:br>
              <a:rPr lang="en-US" sz="2800" b="1" dirty="0"/>
            </a:br>
            <a:r>
              <a:rPr lang="en-US" sz="2800" b="1" dirty="0"/>
              <a:t>B.  	Englishman</a:t>
            </a:r>
            <a:br>
              <a:rPr lang="en-US" sz="2800" b="1" dirty="0"/>
            </a:br>
            <a:r>
              <a:rPr lang="en-US" sz="2800" b="1" dirty="0"/>
              <a:t/>
            </a:r>
            <a:br>
              <a:rPr lang="en-US" sz="2800" b="1" dirty="0"/>
            </a:br>
            <a:r>
              <a:rPr lang="en-US" sz="2800" b="1" dirty="0"/>
              <a:t>C.	citizen</a:t>
            </a:r>
            <a:br>
              <a:rPr lang="en-US" sz="2800" b="1" dirty="0"/>
            </a:br>
            <a:r>
              <a:rPr lang="en-US" sz="2800" b="1" dirty="0"/>
              <a:t/>
            </a:r>
            <a:br>
              <a:rPr lang="en-US" sz="2800" b="1" dirty="0"/>
            </a:br>
            <a:r>
              <a:rPr lang="en-US" sz="2800" b="1" dirty="0"/>
              <a:t>D.	teacher</a:t>
            </a:r>
            <a:br>
              <a:rPr lang="en-US" sz="2800" b="1" dirty="0"/>
            </a:br>
            <a:endParaRPr lang="en-US" sz="2800" b="1" dirty="0"/>
          </a:p>
        </p:txBody>
      </p:sp>
      <p:sp>
        <p:nvSpPr>
          <p:cNvPr id="60419" name="TextBox 1"/>
          <p:cNvSpPr txBox="1">
            <a:spLocks noChangeArrowheads="1"/>
          </p:cNvSpPr>
          <p:nvPr/>
        </p:nvSpPr>
        <p:spPr bwMode="auto">
          <a:xfrm>
            <a:off x="0" y="0"/>
            <a:ext cx="914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dirty="0"/>
              <a:t>26</a:t>
            </a:r>
            <a:r>
              <a:rPr lang="en-US" sz="4400" b="1" dirty="0"/>
              <a: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1066800" y="3246438"/>
            <a:ext cx="6858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Citizen</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457200" y="5334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All of the following are examples of democratic institutions that a citizen could volunteer for EXCEPT:</a:t>
            </a:r>
            <a:br>
              <a:rPr lang="en-US" sz="3500" b="1"/>
            </a:br>
            <a:r>
              <a:rPr lang="en-US" sz="3500" b="1"/>
              <a:t/>
            </a:r>
            <a:br>
              <a:rPr lang="en-US" sz="3500" b="1"/>
            </a:br>
            <a:r>
              <a:rPr lang="en-US" sz="2800" b="1"/>
              <a:t>A.	League of Women Voters</a:t>
            </a:r>
            <a:br>
              <a:rPr lang="en-US" sz="2800" b="1"/>
            </a:br>
            <a:r>
              <a:rPr lang="en-US" sz="2800" b="1"/>
              <a:t/>
            </a:r>
            <a:br>
              <a:rPr lang="en-US" sz="2800" b="1"/>
            </a:br>
            <a:r>
              <a:rPr lang="en-US" sz="2800" b="1"/>
              <a:t>B.  	American Red Cross</a:t>
            </a:r>
            <a:br>
              <a:rPr lang="en-US" sz="2800" b="1"/>
            </a:br>
            <a:r>
              <a:rPr lang="en-US" sz="2800" b="1"/>
              <a:t/>
            </a:r>
            <a:br>
              <a:rPr lang="en-US" sz="2800" b="1"/>
            </a:br>
            <a:r>
              <a:rPr lang="en-US" sz="2800" b="1"/>
              <a:t>C.	Big Brother/Big Sister</a:t>
            </a:r>
            <a:br>
              <a:rPr lang="en-US" sz="2800" b="1"/>
            </a:br>
            <a:r>
              <a:rPr lang="en-US" sz="2800" b="1"/>
              <a:t/>
            </a:r>
            <a:br>
              <a:rPr lang="en-US" sz="2800" b="1"/>
            </a:br>
            <a:r>
              <a:rPr lang="en-US" sz="2800" b="1"/>
              <a:t>D.	Full-time job teaching</a:t>
            </a:r>
            <a:br>
              <a:rPr lang="en-US" sz="2800" b="1"/>
            </a:br>
            <a:endParaRPr lang="en-US" sz="2800" b="1"/>
          </a:p>
        </p:txBody>
      </p:sp>
      <p:sp>
        <p:nvSpPr>
          <p:cNvPr id="62467" name="TextBox 1"/>
          <p:cNvSpPr txBox="1">
            <a:spLocks noChangeArrowheads="1"/>
          </p:cNvSpPr>
          <p:nvPr/>
        </p:nvSpPr>
        <p:spPr bwMode="auto">
          <a:xfrm>
            <a:off x="6553200" y="4267200"/>
            <a:ext cx="12954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27.</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1066800" y="3246438"/>
            <a:ext cx="6858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Full-time teaching job</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457200" y="5257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Each of the following is a democratic institution a citizen could volunteer for EXCEPT:</a:t>
            </a:r>
            <a:br>
              <a:rPr lang="en-US" sz="3500" b="1"/>
            </a:br>
            <a:r>
              <a:rPr lang="en-US" sz="3500" b="1"/>
              <a:t/>
            </a:r>
            <a:br>
              <a:rPr lang="en-US" sz="3500" b="1"/>
            </a:br>
            <a:r>
              <a:rPr lang="en-US" sz="2800" b="1"/>
              <a:t>A.	environment</a:t>
            </a:r>
            <a:br>
              <a:rPr lang="en-US" sz="2800" b="1"/>
            </a:br>
            <a:r>
              <a:rPr lang="en-US" sz="2800" b="1"/>
              <a:t/>
            </a:r>
            <a:br>
              <a:rPr lang="en-US" sz="2800" b="1"/>
            </a:br>
            <a:r>
              <a:rPr lang="en-US" sz="2800" b="1"/>
              <a:t>B.  	public health</a:t>
            </a:r>
            <a:br>
              <a:rPr lang="en-US" sz="2800" b="1"/>
            </a:br>
            <a:r>
              <a:rPr lang="en-US" sz="2800" b="1"/>
              <a:t/>
            </a:r>
            <a:br>
              <a:rPr lang="en-US" sz="2800" b="1"/>
            </a:br>
            <a:r>
              <a:rPr lang="en-US" sz="2800" b="1"/>
              <a:t>C.	obeying the law</a:t>
            </a:r>
            <a:br>
              <a:rPr lang="en-US" sz="2800" b="1"/>
            </a:br>
            <a:r>
              <a:rPr lang="en-US" sz="2800" b="1"/>
              <a:t/>
            </a:r>
            <a:br>
              <a:rPr lang="en-US" sz="2800" b="1"/>
            </a:br>
            <a:r>
              <a:rPr lang="en-US" sz="2800" b="1"/>
              <a:t>D.	education</a:t>
            </a:r>
            <a:br>
              <a:rPr lang="en-US" sz="2800" b="1"/>
            </a:br>
            <a:endParaRPr lang="en-US" sz="2800" b="1"/>
          </a:p>
        </p:txBody>
      </p:sp>
      <p:sp>
        <p:nvSpPr>
          <p:cNvPr id="64515" name="TextBox 1"/>
          <p:cNvSpPr txBox="1">
            <a:spLocks noChangeArrowheads="1"/>
          </p:cNvSpPr>
          <p:nvPr/>
        </p:nvSpPr>
        <p:spPr bwMode="auto">
          <a:xfrm>
            <a:off x="457200" y="304800"/>
            <a:ext cx="1752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28.</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4800" y="2971800"/>
            <a:ext cx="8305800" cy="1295400"/>
          </a:xfrm>
        </p:spPr>
        <p:txBody>
          <a:bodyPr/>
          <a:lstStyle/>
          <a:p>
            <a:pPr eaLnBrk="1" hangingPunct="1"/>
            <a:r>
              <a:rPr lang="en-US" sz="3500" smtClean="0"/>
              <a:t>A.	something you must do by law</a:t>
            </a:r>
            <a:br>
              <a:rPr lang="en-US" sz="3500" smtClean="0"/>
            </a:br>
            <a:endParaRPr lang="en-US" sz="3500" smtClean="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1066800" y="3246438"/>
            <a:ext cx="6858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Obeying the law</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457200" y="5257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How does an individual </a:t>
            </a:r>
            <a:r>
              <a:rPr lang="en-US" sz="3500" b="1" u="sng"/>
              <a:t>best</a:t>
            </a:r>
            <a:r>
              <a:rPr lang="en-US" sz="3500" b="1"/>
              <a:t> serve the public good?</a:t>
            </a:r>
            <a:br>
              <a:rPr lang="en-US" sz="3500" b="1"/>
            </a:br>
            <a:r>
              <a:rPr lang="en-US" sz="3500" b="1"/>
              <a:t/>
            </a:r>
            <a:br>
              <a:rPr lang="en-US" sz="3500" b="1"/>
            </a:br>
            <a:r>
              <a:rPr lang="en-US" sz="2800" b="1"/>
              <a:t>A.	working at Burger King</a:t>
            </a:r>
            <a:br>
              <a:rPr lang="en-US" sz="2800" b="1"/>
            </a:br>
            <a:r>
              <a:rPr lang="en-US" sz="2800" b="1"/>
              <a:t/>
            </a:r>
            <a:br>
              <a:rPr lang="en-US" sz="2800" b="1"/>
            </a:br>
            <a:r>
              <a:rPr lang="en-US" sz="2800" b="1"/>
              <a:t>B.  	Playing football at the park</a:t>
            </a:r>
            <a:br>
              <a:rPr lang="en-US" sz="2800" b="1"/>
            </a:br>
            <a:r>
              <a:rPr lang="en-US" sz="2800" b="1"/>
              <a:t/>
            </a:r>
            <a:br>
              <a:rPr lang="en-US" sz="2800" b="1"/>
            </a:br>
            <a:r>
              <a:rPr lang="en-US" sz="2800" b="1"/>
              <a:t>C.	hanging out with friends</a:t>
            </a:r>
            <a:br>
              <a:rPr lang="en-US" sz="2800" b="1"/>
            </a:br>
            <a:r>
              <a:rPr lang="en-US" sz="2800" b="1"/>
              <a:t/>
            </a:r>
            <a:br>
              <a:rPr lang="en-US" sz="2800" b="1"/>
            </a:br>
            <a:r>
              <a:rPr lang="en-US" sz="2800" b="1"/>
              <a:t>D.	volunteer in your community</a:t>
            </a:r>
            <a:br>
              <a:rPr lang="en-US" sz="2800" b="1"/>
            </a:br>
            <a:endParaRPr lang="en-US" sz="2800" b="1"/>
          </a:p>
        </p:txBody>
      </p:sp>
      <p:sp>
        <p:nvSpPr>
          <p:cNvPr id="66563" name="TextBox 1"/>
          <p:cNvSpPr txBox="1">
            <a:spLocks noChangeArrowheads="1"/>
          </p:cNvSpPr>
          <p:nvPr/>
        </p:nvSpPr>
        <p:spPr bwMode="auto">
          <a:xfrm>
            <a:off x="685800" y="457200"/>
            <a:ext cx="1828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29.</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1066800" y="3246438"/>
            <a:ext cx="68580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Volunteer in your community</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457200" y="5257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Obeying federal, state, and local laws is considered every citizen’s - </a:t>
            </a:r>
            <a:br>
              <a:rPr lang="en-US" sz="3500" b="1"/>
            </a:br>
            <a:r>
              <a:rPr lang="en-US" sz="2800" b="1"/>
              <a:t>A.	duty</a:t>
            </a:r>
            <a:br>
              <a:rPr lang="en-US" sz="2800" b="1"/>
            </a:br>
            <a:r>
              <a:rPr lang="en-US" sz="2800" b="1"/>
              <a:t/>
            </a:r>
            <a:br>
              <a:rPr lang="en-US" sz="2800" b="1"/>
            </a:br>
            <a:r>
              <a:rPr lang="en-US" sz="2800" b="1"/>
              <a:t>B.  	job</a:t>
            </a:r>
            <a:br>
              <a:rPr lang="en-US" sz="2800" b="1"/>
            </a:br>
            <a:r>
              <a:rPr lang="en-US" sz="2800" b="1"/>
              <a:t/>
            </a:r>
            <a:br>
              <a:rPr lang="en-US" sz="2800" b="1"/>
            </a:br>
            <a:r>
              <a:rPr lang="en-US" sz="2800" b="1"/>
              <a:t>C.	responsibility</a:t>
            </a:r>
            <a:br>
              <a:rPr lang="en-US" sz="2800" b="1"/>
            </a:br>
            <a:r>
              <a:rPr lang="en-US" sz="2800" b="1"/>
              <a:t/>
            </a:r>
            <a:br>
              <a:rPr lang="en-US" sz="2800" b="1"/>
            </a:br>
            <a:r>
              <a:rPr lang="en-US" sz="2800" b="1"/>
              <a:t>D.	alternative</a:t>
            </a:r>
            <a:br>
              <a:rPr lang="en-US" sz="2800" b="1"/>
            </a:br>
            <a:endParaRPr lang="en-US" sz="2800" b="1"/>
          </a:p>
        </p:txBody>
      </p:sp>
      <p:sp>
        <p:nvSpPr>
          <p:cNvPr id="68611" name="TextBox 1"/>
          <p:cNvSpPr txBox="1">
            <a:spLocks noChangeArrowheads="1"/>
          </p:cNvSpPr>
          <p:nvPr/>
        </p:nvSpPr>
        <p:spPr bwMode="auto">
          <a:xfrm>
            <a:off x="990600" y="457200"/>
            <a:ext cx="106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30.</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1066800" y="3246438"/>
            <a:ext cx="6858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duty</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457200" y="4876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First Amendment freedom guarantees that the press has the right to gather and publish information, including that which criticizes the government?</a:t>
            </a:r>
            <a:br>
              <a:rPr lang="en-US" sz="3500" b="1"/>
            </a:br>
            <a:r>
              <a:rPr lang="en-US" sz="3500" b="1"/>
              <a:t/>
            </a:r>
            <a:br>
              <a:rPr lang="en-US" sz="3500" b="1"/>
            </a:br>
            <a:r>
              <a:rPr lang="en-US" sz="2800" b="1"/>
              <a:t>A.	Freedom of Press</a:t>
            </a:r>
            <a:br>
              <a:rPr lang="en-US" sz="2800" b="1"/>
            </a:br>
            <a:r>
              <a:rPr lang="en-US" sz="2800" b="1"/>
              <a:t>B.  	Freedom of Assembly</a:t>
            </a:r>
            <a:br>
              <a:rPr lang="en-US" sz="2800" b="1"/>
            </a:br>
            <a:r>
              <a:rPr lang="en-US" sz="2800" b="1"/>
              <a:t>C.	Freedom of Petition</a:t>
            </a:r>
            <a:br>
              <a:rPr lang="en-US" sz="2800" b="1"/>
            </a:br>
            <a:r>
              <a:rPr lang="en-US" sz="2800" b="1"/>
              <a:t>D.	Freedom of Speech</a:t>
            </a:r>
          </a:p>
        </p:txBody>
      </p:sp>
      <p:sp>
        <p:nvSpPr>
          <p:cNvPr id="70659" name="TextBox 1"/>
          <p:cNvSpPr txBox="1">
            <a:spLocks noChangeArrowheads="1"/>
          </p:cNvSpPr>
          <p:nvPr/>
        </p:nvSpPr>
        <p:spPr bwMode="auto">
          <a:xfrm>
            <a:off x="457200" y="304800"/>
            <a:ext cx="914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31.</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1066800" y="3246438"/>
            <a:ext cx="6858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Freedom of Press</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457200" y="4572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First Amendment freedom guarantees that individuals may peacefully gather?</a:t>
            </a:r>
            <a:br>
              <a:rPr lang="en-US" sz="3500" b="1"/>
            </a:br>
            <a:r>
              <a:rPr lang="en-US" sz="3500" b="1"/>
              <a:t/>
            </a:r>
            <a:br>
              <a:rPr lang="en-US" sz="3500" b="1"/>
            </a:br>
            <a:r>
              <a:rPr lang="en-US" sz="2800" b="1"/>
              <a:t>A.	Freedom of Press</a:t>
            </a:r>
            <a:br>
              <a:rPr lang="en-US" sz="2800" b="1"/>
            </a:br>
            <a:r>
              <a:rPr lang="en-US" sz="2800" b="1"/>
              <a:t>B.  	Freedom of Assembly</a:t>
            </a:r>
            <a:br>
              <a:rPr lang="en-US" sz="2800" b="1"/>
            </a:br>
            <a:r>
              <a:rPr lang="en-US" sz="2800" b="1"/>
              <a:t>C.	Freedom of Petition</a:t>
            </a:r>
            <a:br>
              <a:rPr lang="en-US" sz="2800" b="1"/>
            </a:br>
            <a:r>
              <a:rPr lang="en-US" sz="2800" b="1"/>
              <a:t>D.	Freedom of Speech</a:t>
            </a:r>
          </a:p>
        </p:txBody>
      </p:sp>
      <p:sp>
        <p:nvSpPr>
          <p:cNvPr id="72707" name="TextBox 1"/>
          <p:cNvSpPr txBox="1">
            <a:spLocks noChangeArrowheads="1"/>
          </p:cNvSpPr>
          <p:nvPr/>
        </p:nvSpPr>
        <p:spPr bwMode="auto">
          <a:xfrm>
            <a:off x="762000" y="381000"/>
            <a:ext cx="137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32.</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1066800" y="3246438"/>
            <a:ext cx="754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Freedom of Assembly</a:t>
            </a:r>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457200" y="4572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First Amendment freedom guarantees that individuals have the right to make their views known to public officials?</a:t>
            </a:r>
            <a:br>
              <a:rPr lang="en-US" sz="3500" b="1"/>
            </a:br>
            <a:r>
              <a:rPr lang="en-US" sz="3500" b="1"/>
              <a:t/>
            </a:r>
            <a:br>
              <a:rPr lang="en-US" sz="3500" b="1"/>
            </a:br>
            <a:r>
              <a:rPr lang="en-US" sz="2800" b="1"/>
              <a:t>A.	Freedom of Press</a:t>
            </a:r>
            <a:br>
              <a:rPr lang="en-US" sz="2800" b="1"/>
            </a:br>
            <a:r>
              <a:rPr lang="en-US" sz="2800" b="1"/>
              <a:t>B.  	Freedom of Assembly</a:t>
            </a:r>
            <a:br>
              <a:rPr lang="en-US" sz="2800" b="1"/>
            </a:br>
            <a:r>
              <a:rPr lang="en-US" sz="2800" b="1"/>
              <a:t>C.	Freedom of Petition</a:t>
            </a:r>
            <a:br>
              <a:rPr lang="en-US" sz="2800" b="1"/>
            </a:br>
            <a:r>
              <a:rPr lang="en-US" sz="2800" b="1"/>
              <a:t>D.	Freedom of Speech</a:t>
            </a:r>
          </a:p>
        </p:txBody>
      </p:sp>
      <p:sp>
        <p:nvSpPr>
          <p:cNvPr id="74755" name="TextBox 1"/>
          <p:cNvSpPr txBox="1">
            <a:spLocks noChangeArrowheads="1"/>
          </p:cNvSpPr>
          <p:nvPr/>
        </p:nvSpPr>
        <p:spPr bwMode="auto">
          <a:xfrm>
            <a:off x="457200" y="609600"/>
            <a:ext cx="1219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33.</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 y="4572000"/>
            <a:ext cx="8991600" cy="1295400"/>
          </a:xfrm>
        </p:spPr>
        <p:txBody>
          <a:bodyPr/>
          <a:lstStyle/>
          <a:p>
            <a:pPr eaLnBrk="1" hangingPunct="1"/>
            <a:r>
              <a:rPr lang="en-US" sz="3500" smtClean="0"/>
              <a:t>A responsibility of a U.S. citizen is _____.</a:t>
            </a:r>
            <a:br>
              <a:rPr lang="en-US" sz="3500" smtClean="0"/>
            </a:br>
            <a:r>
              <a:rPr lang="en-US" sz="3500" smtClean="0"/>
              <a:t/>
            </a:r>
            <a:br>
              <a:rPr lang="en-US" sz="3500" smtClean="0"/>
            </a:br>
            <a:r>
              <a:rPr lang="en-US" sz="3200" smtClean="0"/>
              <a:t>A.	something you are required to do by law</a:t>
            </a:r>
            <a:br>
              <a:rPr lang="en-US" sz="3200" smtClean="0"/>
            </a:br>
            <a:r>
              <a:rPr lang="en-US" sz="3200" smtClean="0"/>
              <a:t>B.	something you do voluntarily</a:t>
            </a:r>
            <a:br>
              <a:rPr lang="en-US" sz="3200" smtClean="0"/>
            </a:br>
            <a:r>
              <a:rPr lang="en-US" sz="3200" smtClean="0"/>
              <a:t>C.	something you must do or there will be 	legal consequences</a:t>
            </a:r>
            <a:br>
              <a:rPr lang="en-US" sz="3200" smtClean="0"/>
            </a:br>
            <a:r>
              <a:rPr lang="en-US" sz="3200" smtClean="0"/>
              <a:t>D.	something your parents make you do</a:t>
            </a:r>
          </a:p>
        </p:txBody>
      </p:sp>
      <p:sp>
        <p:nvSpPr>
          <p:cNvPr id="11267" name="TextBox 1"/>
          <p:cNvSpPr txBox="1">
            <a:spLocks noChangeArrowheads="1"/>
          </p:cNvSpPr>
          <p:nvPr/>
        </p:nvSpPr>
        <p:spPr bwMode="auto">
          <a:xfrm>
            <a:off x="609600" y="533400"/>
            <a:ext cx="99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1066800" y="3246438"/>
            <a:ext cx="754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Freedom of Petition</a:t>
            </a: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457200" y="5257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What Amendment to the Constitution of the United States of America extends the due process protection to actions of the states?</a:t>
            </a:r>
            <a:br>
              <a:rPr lang="en-US" sz="3500" b="1"/>
            </a:br>
            <a:r>
              <a:rPr lang="en-US" sz="3500" b="1"/>
              <a:t/>
            </a:r>
            <a:br>
              <a:rPr lang="en-US" sz="3500" b="1"/>
            </a:br>
            <a:r>
              <a:rPr lang="en-US" sz="2800" b="1"/>
              <a:t>A.  First </a:t>
            </a:r>
            <a:br>
              <a:rPr lang="en-US" sz="2800" b="1"/>
            </a:br>
            <a:r>
              <a:rPr lang="en-US" sz="2800" b="1"/>
              <a:t/>
            </a:r>
            <a:br>
              <a:rPr lang="en-US" sz="2800" b="1"/>
            </a:br>
            <a:r>
              <a:rPr lang="en-US" sz="2800" b="1"/>
              <a:t>B.  Fifth</a:t>
            </a:r>
            <a:br>
              <a:rPr lang="en-US" sz="2800" b="1"/>
            </a:br>
            <a:r>
              <a:rPr lang="en-US" sz="2800" b="1"/>
              <a:t/>
            </a:r>
            <a:br>
              <a:rPr lang="en-US" sz="2800" b="1"/>
            </a:br>
            <a:r>
              <a:rPr lang="en-US" sz="2800" b="1"/>
              <a:t>C.  Tenth</a:t>
            </a:r>
            <a:br>
              <a:rPr lang="en-US" sz="2800" b="1"/>
            </a:br>
            <a:r>
              <a:rPr lang="en-US" sz="2800" b="1"/>
              <a:t> </a:t>
            </a:r>
            <a:br>
              <a:rPr lang="en-US" sz="2800" b="1"/>
            </a:br>
            <a:r>
              <a:rPr lang="en-US" sz="2800" b="1"/>
              <a:t>D.  Fourteenth</a:t>
            </a:r>
          </a:p>
        </p:txBody>
      </p:sp>
      <p:sp>
        <p:nvSpPr>
          <p:cNvPr id="76803" name="TextBox 1"/>
          <p:cNvSpPr txBox="1">
            <a:spLocks noChangeArrowheads="1"/>
          </p:cNvSpPr>
          <p:nvPr/>
        </p:nvSpPr>
        <p:spPr bwMode="auto">
          <a:xfrm>
            <a:off x="5867400" y="4724400"/>
            <a:ext cx="990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34.</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1066800" y="3246438"/>
            <a:ext cx="754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Fourteenth</a:t>
            </a: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457200" y="52578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All of the following are documents that influenced the Constitution of the United States of America EXCEPT:</a:t>
            </a:r>
            <a:br>
              <a:rPr lang="en-US" sz="3500" b="1"/>
            </a:br>
            <a:r>
              <a:rPr lang="en-US" sz="3500" b="1"/>
              <a:t/>
            </a:r>
            <a:br>
              <a:rPr lang="en-US" sz="3500" b="1"/>
            </a:br>
            <a:r>
              <a:rPr lang="en-US" sz="2800" b="1"/>
              <a:t>A.  The Virginia Declaration of Rights</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t>
            </a:r>
            <a:br>
              <a:rPr lang="en-US" sz="2800" b="1"/>
            </a:br>
            <a:r>
              <a:rPr lang="en-US" sz="2800" b="1"/>
              <a:t>D.  The Magna Carta</a:t>
            </a:r>
          </a:p>
        </p:txBody>
      </p:sp>
      <p:sp>
        <p:nvSpPr>
          <p:cNvPr id="78851" name="TextBox 1"/>
          <p:cNvSpPr txBox="1">
            <a:spLocks noChangeArrowheads="1"/>
          </p:cNvSpPr>
          <p:nvPr/>
        </p:nvSpPr>
        <p:spPr bwMode="auto">
          <a:xfrm>
            <a:off x="609600" y="381000"/>
            <a:ext cx="106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35.</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1066800" y="3246438"/>
            <a:ext cx="7543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The Magna Carta</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stated grievances against the king of Great Britain?</a:t>
            </a:r>
            <a:br>
              <a:rPr lang="en-US" sz="3500" b="1"/>
            </a:br>
            <a:r>
              <a:rPr lang="en-US" sz="3500" b="1"/>
              <a:t/>
            </a:r>
            <a:br>
              <a:rPr lang="en-US" sz="3500" b="1"/>
            </a:br>
            <a:r>
              <a:rPr lang="en-US" sz="2800" b="1"/>
              <a:t>A.  The United States Constitution</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t>
            </a:r>
            <a:br>
              <a:rPr lang="en-US" sz="2800" b="1"/>
            </a:br>
            <a:r>
              <a:rPr lang="en-US" sz="2800" b="1"/>
              <a:t>D.  The Magna Carta</a:t>
            </a:r>
          </a:p>
        </p:txBody>
      </p:sp>
      <p:sp>
        <p:nvSpPr>
          <p:cNvPr id="80899" name="TextBox 1"/>
          <p:cNvSpPr txBox="1">
            <a:spLocks noChangeArrowheads="1"/>
          </p:cNvSpPr>
          <p:nvPr/>
        </p:nvSpPr>
        <p:spPr bwMode="auto">
          <a:xfrm>
            <a:off x="457200" y="457200"/>
            <a:ext cx="2057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36.</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1066800" y="3246438"/>
            <a:ext cx="75438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The Declaration of Independence</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declared the colonies independence from Great Britain?</a:t>
            </a:r>
            <a:br>
              <a:rPr lang="en-US" sz="3500" b="1"/>
            </a:br>
            <a:r>
              <a:rPr lang="en-US" sz="3500" b="1"/>
              <a:t/>
            </a:r>
            <a:br>
              <a:rPr lang="en-US" sz="3500" b="1"/>
            </a:br>
            <a:r>
              <a:rPr lang="en-US" sz="2800" b="1"/>
              <a:t>A.  The United States Constitution</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t>
            </a:r>
            <a:br>
              <a:rPr lang="en-US" sz="2800" b="1"/>
            </a:br>
            <a:r>
              <a:rPr lang="en-US" sz="2800" b="1"/>
              <a:t>D.  The Magna Carta</a:t>
            </a:r>
          </a:p>
        </p:txBody>
      </p:sp>
      <p:sp>
        <p:nvSpPr>
          <p:cNvPr id="82947" name="TextBox 1"/>
          <p:cNvSpPr txBox="1">
            <a:spLocks noChangeArrowheads="1"/>
          </p:cNvSpPr>
          <p:nvPr/>
        </p:nvSpPr>
        <p:spPr bwMode="auto">
          <a:xfrm>
            <a:off x="457200" y="533400"/>
            <a:ext cx="99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37.</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1066800" y="3246438"/>
            <a:ext cx="75438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The Declaration of 	Independence</a:t>
            </a: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457200" y="5105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The Declaration of Independence established the idea that -</a:t>
            </a:r>
            <a:br>
              <a:rPr lang="en-US" sz="3500" b="1"/>
            </a:br>
            <a:r>
              <a:rPr lang="en-US" sz="3500" b="1"/>
              <a:t/>
            </a:r>
            <a:br>
              <a:rPr lang="en-US" sz="3500" b="1"/>
            </a:br>
            <a:r>
              <a:rPr lang="en-US" sz="2800" b="1"/>
              <a:t>A.  A country should decide what rights its 	citizens want</a:t>
            </a:r>
            <a:br>
              <a:rPr lang="en-US" sz="2800" b="1"/>
            </a:br>
            <a:r>
              <a:rPr lang="en-US" sz="2800" b="1"/>
              <a:t/>
            </a:r>
            <a:br>
              <a:rPr lang="en-US" sz="2800" b="1"/>
            </a:br>
            <a:r>
              <a:rPr lang="en-US" sz="2800" b="1"/>
              <a:t>B.  All citizens, both men and women, 	should have the right to vote</a:t>
            </a:r>
            <a:br>
              <a:rPr lang="en-US" sz="2800" b="1"/>
            </a:br>
            <a:r>
              <a:rPr lang="en-US" sz="2800" b="1"/>
              <a:t/>
            </a:r>
            <a:br>
              <a:rPr lang="en-US" sz="2800" b="1"/>
            </a:br>
            <a:r>
              <a:rPr lang="en-US" sz="2800" b="1"/>
              <a:t>C.  America should open its doors to all 	refugees</a:t>
            </a:r>
            <a:br>
              <a:rPr lang="en-US" sz="2800" b="1"/>
            </a:br>
            <a:r>
              <a:rPr lang="en-US" sz="2800" b="1"/>
              <a:t> </a:t>
            </a:r>
            <a:br>
              <a:rPr lang="en-US" sz="2800" b="1"/>
            </a:br>
            <a:r>
              <a:rPr lang="en-US" sz="2800" b="1"/>
              <a:t>D.  All people are equal under the law</a:t>
            </a:r>
          </a:p>
        </p:txBody>
      </p:sp>
      <p:sp>
        <p:nvSpPr>
          <p:cNvPr id="84995" name="TextBox 1"/>
          <p:cNvSpPr txBox="1">
            <a:spLocks noChangeArrowheads="1"/>
          </p:cNvSpPr>
          <p:nvPr/>
        </p:nvSpPr>
        <p:spPr bwMode="auto">
          <a:xfrm>
            <a:off x="7848600" y="4395788"/>
            <a:ext cx="9906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38.</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81000" y="3200400"/>
            <a:ext cx="8458200" cy="1295400"/>
          </a:xfrm>
        </p:spPr>
        <p:txBody>
          <a:bodyPr/>
          <a:lstStyle/>
          <a:p>
            <a:pPr eaLnBrk="1" hangingPunct="1"/>
            <a:r>
              <a:rPr lang="en-US" smtClean="0"/>
              <a:t>B.	something you do voluntarily</a:t>
            </a:r>
            <a:br>
              <a:rPr lang="en-US" smtClean="0"/>
            </a:br>
            <a:endParaRPr lang="en-US" smtClean="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1066800" y="3246438"/>
            <a:ext cx="75438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All people are equal 	under the law</a:t>
            </a:r>
          </a:p>
        </p:txBody>
      </p:sp>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457200" y="51054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document establishes the structure of the United States government?</a:t>
            </a:r>
            <a:br>
              <a:rPr lang="en-US" sz="3500" b="1"/>
            </a:br>
            <a:r>
              <a:rPr lang="en-US" sz="3500" b="1"/>
              <a:t/>
            </a:r>
            <a:br>
              <a:rPr lang="en-US" sz="3500" b="1"/>
            </a:br>
            <a:r>
              <a:rPr lang="en-US" sz="3500" b="1"/>
              <a:t> </a:t>
            </a:r>
            <a:r>
              <a:rPr lang="en-US" sz="2800" b="1"/>
              <a:t>A.  The United States Constitution</a:t>
            </a:r>
            <a:br>
              <a:rPr lang="en-US" sz="2800" b="1"/>
            </a:br>
            <a:r>
              <a:rPr lang="en-US" sz="2800" b="1"/>
              <a:t> 	including the Bill of Rights</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t>
            </a:r>
            <a:br>
              <a:rPr lang="en-US" sz="2800" b="1"/>
            </a:br>
            <a:r>
              <a:rPr lang="en-US" sz="2800" b="1"/>
              <a:t>D.  The Magna Carta</a:t>
            </a:r>
          </a:p>
        </p:txBody>
      </p:sp>
      <p:sp>
        <p:nvSpPr>
          <p:cNvPr id="87043" name="TextBox 1"/>
          <p:cNvSpPr txBox="1">
            <a:spLocks noChangeArrowheads="1"/>
          </p:cNvSpPr>
          <p:nvPr/>
        </p:nvSpPr>
        <p:spPr bwMode="auto">
          <a:xfrm>
            <a:off x="762000" y="115888"/>
            <a:ext cx="1676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39.</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762000" y="2971800"/>
            <a:ext cx="75438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The Constitution of the 	United States of 	America, including the 	Bill of Rights</a:t>
            </a: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457200" y="5334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established the first form of national government for the independent states?</a:t>
            </a:r>
            <a:br>
              <a:rPr lang="en-US" sz="3500" b="1"/>
            </a:br>
            <a:r>
              <a:rPr lang="en-US" sz="3500" b="1"/>
              <a:t/>
            </a:r>
            <a:br>
              <a:rPr lang="en-US" sz="3500" b="1"/>
            </a:br>
            <a:r>
              <a:rPr lang="en-US" sz="3500" b="1"/>
              <a:t> </a:t>
            </a:r>
            <a:r>
              <a:rPr lang="en-US" sz="2800" b="1"/>
              <a:t>A.  The United States Constitution</a:t>
            </a:r>
            <a:br>
              <a:rPr lang="en-US" sz="2800" b="1"/>
            </a:br>
            <a:r>
              <a:rPr lang="en-US" sz="2800" b="1"/>
              <a:t> 	including the Bill of Rights</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t>
            </a:r>
            <a:br>
              <a:rPr lang="en-US" sz="2800" b="1"/>
            </a:br>
            <a:r>
              <a:rPr lang="en-US" sz="2800" b="1"/>
              <a:t>D.  The Magna Carta</a:t>
            </a:r>
          </a:p>
        </p:txBody>
      </p:sp>
      <p:sp>
        <p:nvSpPr>
          <p:cNvPr id="89091" name="TextBox 1"/>
          <p:cNvSpPr txBox="1">
            <a:spLocks noChangeArrowheads="1"/>
          </p:cNvSpPr>
          <p:nvPr/>
        </p:nvSpPr>
        <p:spPr bwMode="auto">
          <a:xfrm>
            <a:off x="7162800" y="3581400"/>
            <a:ext cx="10668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40.</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Articles of Confederation</a:t>
            </a: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457200" y="54102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ensured freedom of religious beliefs and opinions for all the people of Virginia?</a:t>
            </a:r>
            <a:br>
              <a:rPr lang="en-US" sz="3500" b="1"/>
            </a:br>
            <a:r>
              <a:rPr lang="en-US" sz="3500" b="1"/>
              <a:t/>
            </a:r>
            <a:br>
              <a:rPr lang="en-US" sz="3500" b="1"/>
            </a:br>
            <a:r>
              <a:rPr lang="en-US" sz="2800" b="1"/>
              <a:t>A.  The Virginia Bill of Rights</a:t>
            </a:r>
            <a:br>
              <a:rPr lang="en-US" sz="2800" b="1"/>
            </a:br>
            <a:r>
              <a:rPr lang="en-US" sz="2800" b="1"/>
              <a:t/>
            </a:r>
            <a:br>
              <a:rPr lang="en-US" sz="2800" b="1"/>
            </a:br>
            <a:r>
              <a:rPr lang="en-US" sz="2800" b="1"/>
              <a:t>B.  The Virginia Constitution</a:t>
            </a:r>
            <a:br>
              <a:rPr lang="en-US" sz="2800" b="1"/>
            </a:br>
            <a:r>
              <a:rPr lang="en-US" sz="2800" b="1"/>
              <a:t/>
            </a:r>
            <a:br>
              <a:rPr lang="en-US" sz="2800" b="1"/>
            </a:br>
            <a:r>
              <a:rPr lang="en-US" sz="2800" b="1"/>
              <a:t>C.  The Virginia Statute for Religious 	Freedom</a:t>
            </a:r>
            <a:br>
              <a:rPr lang="en-US" sz="2800" b="1"/>
            </a:br>
            <a:r>
              <a:rPr lang="en-US" sz="2800" b="1"/>
              <a:t> </a:t>
            </a:r>
            <a:br>
              <a:rPr lang="en-US" sz="2800" b="1"/>
            </a:br>
            <a:r>
              <a:rPr lang="en-US" sz="2800" b="1"/>
              <a:t>D.  The Virginia Freedom for all Religions 	Act</a:t>
            </a:r>
          </a:p>
        </p:txBody>
      </p:sp>
      <p:sp>
        <p:nvSpPr>
          <p:cNvPr id="91139" name="TextBox 1"/>
          <p:cNvSpPr txBox="1">
            <a:spLocks noChangeArrowheads="1"/>
          </p:cNvSpPr>
          <p:nvPr/>
        </p:nvSpPr>
        <p:spPr bwMode="auto">
          <a:xfrm>
            <a:off x="7315200" y="3200400"/>
            <a:ext cx="10668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41.</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304800" y="2971800"/>
            <a:ext cx="80010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C.  The Virginia Statute for 	Religious Freedom</a:t>
            </a: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457200" y="54102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served as a model for the Bill of Rights of the Constitution of the United States of America?</a:t>
            </a:r>
            <a:br>
              <a:rPr lang="en-US" sz="3500" b="1"/>
            </a:br>
            <a:r>
              <a:rPr lang="en-US" sz="3500" b="1"/>
              <a:t/>
            </a:r>
            <a:br>
              <a:rPr lang="en-US" sz="3500" b="1"/>
            </a:br>
            <a:r>
              <a:rPr lang="en-US" sz="2800" b="1"/>
              <a:t>A.  The Virginia Declaration of Rights</a:t>
            </a:r>
            <a:br>
              <a:rPr lang="en-US" sz="2800" b="1"/>
            </a:br>
            <a:r>
              <a:rPr lang="en-US" sz="2800" b="1"/>
              <a:t/>
            </a:r>
            <a:br>
              <a:rPr lang="en-US" sz="2800" b="1"/>
            </a:br>
            <a:r>
              <a:rPr lang="en-US" sz="2800" b="1"/>
              <a:t>B.  The Virginia Constitution</a:t>
            </a:r>
            <a:br>
              <a:rPr lang="en-US" sz="2800" b="1"/>
            </a:br>
            <a:r>
              <a:rPr lang="en-US" sz="2800" b="1"/>
              <a:t/>
            </a:r>
            <a:br>
              <a:rPr lang="en-US" sz="2800" b="1"/>
            </a:br>
            <a:r>
              <a:rPr lang="en-US" sz="2800" b="1"/>
              <a:t>C.  The Virginia Statute for Religious 	Freedom</a:t>
            </a:r>
            <a:br>
              <a:rPr lang="en-US" sz="2800" b="1"/>
            </a:br>
            <a:r>
              <a:rPr lang="en-US" sz="2800" b="1"/>
              <a:t> </a:t>
            </a:r>
            <a:br>
              <a:rPr lang="en-US" sz="2800" b="1"/>
            </a:br>
            <a:r>
              <a:rPr lang="en-US" sz="2800" b="1"/>
              <a:t>D.  The Virginia Freedom for all Religions 	Act</a:t>
            </a:r>
          </a:p>
        </p:txBody>
      </p:sp>
      <p:sp>
        <p:nvSpPr>
          <p:cNvPr id="93187" name="TextBox 1"/>
          <p:cNvSpPr txBox="1">
            <a:spLocks noChangeArrowheads="1"/>
          </p:cNvSpPr>
          <p:nvPr/>
        </p:nvSpPr>
        <p:spPr bwMode="auto">
          <a:xfrm>
            <a:off x="7391400" y="3810000"/>
            <a:ext cx="1219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42.</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304800" y="2971800"/>
            <a:ext cx="80010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The Virginia Declaration 	of Rights</a:t>
            </a:r>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457200" y="54102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articulated the rights of Englishmen guaranteed to colonists?</a:t>
            </a:r>
            <a:br>
              <a:rPr lang="en-US" sz="3500" b="1"/>
            </a:br>
            <a:r>
              <a:rPr lang="en-US" sz="3500" b="1"/>
              <a:t/>
            </a:r>
            <a:br>
              <a:rPr lang="en-US" sz="3500" b="1"/>
            </a:br>
            <a:r>
              <a:rPr lang="en-US" sz="2800" b="1"/>
              <a:t>A.  The Virginia Declaration of Rights</a:t>
            </a:r>
            <a:br>
              <a:rPr lang="en-US" sz="2800" b="1"/>
            </a:br>
            <a:r>
              <a:rPr lang="en-US" sz="2800" b="1"/>
              <a:t/>
            </a:r>
            <a:br>
              <a:rPr lang="en-US" sz="2800" b="1"/>
            </a:br>
            <a:r>
              <a:rPr lang="en-US" sz="2800" b="1"/>
              <a:t>B.  The Virginia Constitution</a:t>
            </a:r>
            <a:br>
              <a:rPr lang="en-US" sz="2800" b="1"/>
            </a:br>
            <a:r>
              <a:rPr lang="en-US" sz="2800" b="1"/>
              <a:t/>
            </a:r>
            <a:br>
              <a:rPr lang="en-US" sz="2800" b="1"/>
            </a:br>
            <a:r>
              <a:rPr lang="en-US" sz="2800" b="1"/>
              <a:t>C.  The Virginia Statute for Religious 	Freedom</a:t>
            </a:r>
            <a:br>
              <a:rPr lang="en-US" sz="2800" b="1"/>
            </a:br>
            <a:r>
              <a:rPr lang="en-US" sz="2800" b="1"/>
              <a:t> </a:t>
            </a:r>
            <a:br>
              <a:rPr lang="en-US" sz="2800" b="1"/>
            </a:br>
            <a:r>
              <a:rPr lang="en-US" sz="2800" b="1"/>
              <a:t>D.  Charters of the Virginia Company of 	London</a:t>
            </a:r>
          </a:p>
        </p:txBody>
      </p:sp>
      <p:sp>
        <p:nvSpPr>
          <p:cNvPr id="95235" name="TextBox 1"/>
          <p:cNvSpPr txBox="1">
            <a:spLocks noChangeArrowheads="1"/>
          </p:cNvSpPr>
          <p:nvPr/>
        </p:nvSpPr>
        <p:spPr bwMode="auto">
          <a:xfrm>
            <a:off x="7239000" y="3733800"/>
            <a:ext cx="15240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81000" y="5029200"/>
            <a:ext cx="8534400" cy="1295400"/>
          </a:xfrm>
        </p:spPr>
        <p:txBody>
          <a:bodyPr/>
          <a:lstStyle/>
          <a:p>
            <a:pPr eaLnBrk="1" hangingPunct="1"/>
            <a:r>
              <a:rPr lang="en-US" sz="3500" smtClean="0"/>
              <a:t>Which of the following is a duty of a citizen?</a:t>
            </a:r>
            <a:br>
              <a:rPr lang="en-US" sz="3500" smtClean="0"/>
            </a:br>
            <a:r>
              <a:rPr lang="en-US" sz="3500" smtClean="0"/>
              <a:t/>
            </a:r>
            <a:br>
              <a:rPr lang="en-US" sz="3500" smtClean="0"/>
            </a:br>
            <a:r>
              <a:rPr lang="en-US" sz="3500" smtClean="0"/>
              <a:t>A.	register and vote</a:t>
            </a:r>
            <a:br>
              <a:rPr lang="en-US" sz="3500" smtClean="0"/>
            </a:br>
            <a:r>
              <a:rPr lang="en-US" sz="3500" smtClean="0"/>
              <a:t>B.	register for the draft</a:t>
            </a:r>
            <a:br>
              <a:rPr lang="en-US" sz="3500" smtClean="0"/>
            </a:br>
            <a:r>
              <a:rPr lang="en-US" sz="3500" smtClean="0"/>
              <a:t>C.	respect others' rights to an equal 	voice in government</a:t>
            </a:r>
            <a:br>
              <a:rPr lang="en-US" sz="3500" smtClean="0"/>
            </a:br>
            <a:r>
              <a:rPr lang="en-US" sz="3500" smtClean="0"/>
              <a:t>D.	serve in voluntary, appointed 	positions</a:t>
            </a:r>
          </a:p>
        </p:txBody>
      </p:sp>
      <p:sp>
        <p:nvSpPr>
          <p:cNvPr id="13315" name="TextBox 1"/>
          <p:cNvSpPr txBox="1">
            <a:spLocks noChangeArrowheads="1"/>
          </p:cNvSpPr>
          <p:nvPr/>
        </p:nvSpPr>
        <p:spPr bwMode="auto">
          <a:xfrm>
            <a:off x="533400" y="457200"/>
            <a:ext cx="990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4.</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304800" y="2971800"/>
            <a:ext cx="800100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D.  Charters of the Virginia 	Company of London</a:t>
            </a:r>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457200" y="48006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The Declaration of Independence affirmed that all men had certain –</a:t>
            </a:r>
            <a:br>
              <a:rPr lang="en-US" sz="3500" b="1"/>
            </a:br>
            <a:r>
              <a:rPr lang="en-US" sz="3500" b="1"/>
              <a:t/>
            </a:r>
            <a:br>
              <a:rPr lang="en-US" sz="3500" b="1"/>
            </a:br>
            <a:r>
              <a:rPr lang="en-US" sz="2800" b="1"/>
              <a:t>A.  Civil rights</a:t>
            </a:r>
            <a:br>
              <a:rPr lang="en-US" sz="2800" b="1"/>
            </a:br>
            <a:r>
              <a:rPr lang="en-US" sz="2800" b="1"/>
              <a:t/>
            </a:r>
            <a:br>
              <a:rPr lang="en-US" sz="2800" b="1"/>
            </a:br>
            <a:r>
              <a:rPr lang="en-US" sz="2800" b="1"/>
              <a:t>B.  Unalienable rights</a:t>
            </a:r>
            <a:br>
              <a:rPr lang="en-US" sz="2800" b="1"/>
            </a:br>
            <a:r>
              <a:rPr lang="en-US" sz="2800" b="1"/>
              <a:t/>
            </a:r>
            <a:br>
              <a:rPr lang="en-US" sz="2800" b="1"/>
            </a:br>
            <a:r>
              <a:rPr lang="en-US" sz="2800" b="1"/>
              <a:t>C.  Voting rights </a:t>
            </a:r>
            <a:br>
              <a:rPr lang="en-US" sz="2800" b="1"/>
            </a:br>
            <a:r>
              <a:rPr lang="en-US" sz="2800" b="1"/>
              <a:t/>
            </a:r>
            <a:br>
              <a:rPr lang="en-US" sz="2800" b="1"/>
            </a:br>
            <a:r>
              <a:rPr lang="en-US" sz="2800" b="1"/>
              <a:t>D.  Constitutional rights</a:t>
            </a:r>
          </a:p>
        </p:txBody>
      </p:sp>
      <p:sp>
        <p:nvSpPr>
          <p:cNvPr id="97283" name="TextBox 1"/>
          <p:cNvSpPr txBox="1">
            <a:spLocks noChangeArrowheads="1"/>
          </p:cNvSpPr>
          <p:nvPr/>
        </p:nvSpPr>
        <p:spPr bwMode="auto">
          <a:xfrm>
            <a:off x="457200" y="304800"/>
            <a:ext cx="106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44.</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Unalienable rights</a:t>
            </a: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ChangeArrowheads="1"/>
          </p:cNvSpPr>
          <p:nvPr/>
        </p:nvSpPr>
        <p:spPr bwMode="auto">
          <a:xfrm>
            <a:off x="457200" y="48006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maintained that major powers resided with individual states?</a:t>
            </a:r>
            <a:br>
              <a:rPr lang="en-US" sz="3500" b="1"/>
            </a:br>
            <a:r>
              <a:rPr lang="en-US" sz="3500" b="1"/>
              <a:t/>
            </a:r>
            <a:br>
              <a:rPr lang="en-US" sz="3500" b="1"/>
            </a:br>
            <a:r>
              <a:rPr lang="en-US" sz="2800" b="1"/>
              <a:t>A.  The United States Constitution</a:t>
            </a:r>
            <a:br>
              <a:rPr lang="en-US" sz="2800" b="1"/>
            </a:br>
            <a:r>
              <a:rPr lang="en-US" sz="2800" b="1"/>
              <a:t> 	including the Bill of Rights</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t>
            </a:r>
            <a:br>
              <a:rPr lang="en-US" sz="2800" b="1"/>
            </a:br>
            <a:r>
              <a:rPr lang="en-US" sz="2800" b="1"/>
              <a:t>D.  The Magna Carta</a:t>
            </a:r>
          </a:p>
        </p:txBody>
      </p:sp>
      <p:sp>
        <p:nvSpPr>
          <p:cNvPr id="99331" name="TextBox 1"/>
          <p:cNvSpPr txBox="1">
            <a:spLocks noChangeArrowheads="1"/>
          </p:cNvSpPr>
          <p:nvPr/>
        </p:nvSpPr>
        <p:spPr bwMode="auto">
          <a:xfrm>
            <a:off x="6781800" y="4340225"/>
            <a:ext cx="12192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45.</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Articles of Confederation</a:t>
            </a: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document guarantees equality under the law, protects the fundamental freedom of religion, speech, press, assembly and petition and affirms individual worth and dignity of all people?</a:t>
            </a:r>
            <a:br>
              <a:rPr lang="en-US" sz="3500" b="1"/>
            </a:br>
            <a:r>
              <a:rPr lang="en-US" sz="3500" b="1"/>
              <a:t/>
            </a:r>
            <a:br>
              <a:rPr lang="en-US" sz="3500" b="1"/>
            </a:br>
            <a:r>
              <a:rPr lang="en-US" sz="2800" b="1"/>
              <a:t>A.  The United States Constitution</a:t>
            </a:r>
            <a:br>
              <a:rPr lang="en-US" sz="2800" b="1"/>
            </a:br>
            <a:r>
              <a:rPr lang="en-US" sz="2800" b="1"/>
              <a:t> 	including the Bill of Rights</a:t>
            </a:r>
            <a:br>
              <a:rPr lang="en-US" sz="2800" b="1"/>
            </a:br>
            <a:r>
              <a:rPr lang="en-US" sz="2800" b="1"/>
              <a:t>B.  Articles of Confederation</a:t>
            </a:r>
            <a:br>
              <a:rPr lang="en-US" sz="2800" b="1"/>
            </a:br>
            <a:r>
              <a:rPr lang="en-US" sz="2800" b="1"/>
              <a:t>C.  Declaration of Independence</a:t>
            </a:r>
            <a:br>
              <a:rPr lang="en-US" sz="2800" b="1"/>
            </a:br>
            <a:r>
              <a:rPr lang="en-US" sz="2800" b="1"/>
              <a:t>D.  The Magna Carta</a:t>
            </a:r>
          </a:p>
        </p:txBody>
      </p:sp>
      <p:sp>
        <p:nvSpPr>
          <p:cNvPr id="101379" name="TextBox 1"/>
          <p:cNvSpPr txBox="1">
            <a:spLocks noChangeArrowheads="1"/>
          </p:cNvSpPr>
          <p:nvPr/>
        </p:nvSpPr>
        <p:spPr bwMode="auto">
          <a:xfrm>
            <a:off x="7162800" y="4648200"/>
            <a:ext cx="10668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400" b="1"/>
              <a:t>46.</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endParaRPr lang="en-US" smtClean="0"/>
          </a:p>
        </p:txBody>
      </p:sp>
      <p:sp>
        <p:nvSpPr>
          <p:cNvPr id="102403" name="Rectangle 3"/>
          <p:cNvSpPr>
            <a:spLocks noGrp="1" noChangeArrowheads="1"/>
          </p:cNvSpPr>
          <p:nvPr>
            <p:ph type="body" idx="1"/>
          </p:nvPr>
        </p:nvSpPr>
        <p:spPr/>
        <p:txBody>
          <a:bodyPr/>
          <a:lstStyle/>
          <a:p>
            <a:pPr eaLnBrk="1" hangingPunct="1"/>
            <a:endParaRPr lang="en-US" smtClean="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304800" y="2971800"/>
            <a:ext cx="8001000" cy="210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A.  The United States Constitution, including the Bill of Rights</a:t>
            </a:r>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457200" y="4953000"/>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r>
              <a:rPr lang="en-US" sz="3500" b="1"/>
              <a:t/>
            </a:r>
            <a:br>
              <a:rPr lang="en-US" sz="3500" b="1"/>
            </a:br>
            <a:r>
              <a:rPr lang="en-US" sz="3500" b="1"/>
              <a:t>Which early document led to the writing of the Constitution of the United States of America?</a:t>
            </a:r>
            <a:br>
              <a:rPr lang="en-US" sz="3500" b="1"/>
            </a:br>
            <a:r>
              <a:rPr lang="en-US" sz="3500" b="1"/>
              <a:t/>
            </a:r>
            <a:br>
              <a:rPr lang="en-US" sz="3500" b="1"/>
            </a:br>
            <a:r>
              <a:rPr lang="en-US" sz="2800" b="1"/>
              <a:t>A.  The United States Constitution</a:t>
            </a:r>
            <a:br>
              <a:rPr lang="en-US" sz="2800" b="1"/>
            </a:br>
            <a:r>
              <a:rPr lang="en-US" sz="2800" b="1"/>
              <a:t> 	including the Bill of Rights</a:t>
            </a:r>
            <a:br>
              <a:rPr lang="en-US" sz="2800" b="1"/>
            </a:br>
            <a:r>
              <a:rPr lang="en-US" sz="2800" b="1"/>
              <a:t/>
            </a:r>
            <a:br>
              <a:rPr lang="en-US" sz="2800" b="1"/>
            </a:br>
            <a:r>
              <a:rPr lang="en-US" sz="2800" b="1"/>
              <a:t>B.  Articles of Confederation</a:t>
            </a:r>
            <a:br>
              <a:rPr lang="en-US" sz="2800" b="1"/>
            </a:br>
            <a:r>
              <a:rPr lang="en-US" sz="2800" b="1"/>
              <a:t/>
            </a:r>
            <a:br>
              <a:rPr lang="en-US" sz="2800" b="1"/>
            </a:br>
            <a:r>
              <a:rPr lang="en-US" sz="2800" b="1"/>
              <a:t>C.  Declaration of Independence</a:t>
            </a:r>
            <a:br>
              <a:rPr lang="en-US" sz="2800" b="1"/>
            </a:br>
            <a:r>
              <a:rPr lang="en-US" sz="2800" b="1"/>
              <a:t/>
            </a:r>
            <a:br>
              <a:rPr lang="en-US" sz="2800" b="1"/>
            </a:br>
            <a:r>
              <a:rPr lang="en-US" sz="2800" b="1"/>
              <a:t>D.  The Magna Carta</a:t>
            </a:r>
          </a:p>
        </p:txBody>
      </p:sp>
      <p:sp>
        <p:nvSpPr>
          <p:cNvPr id="104451" name="TextBox 1"/>
          <p:cNvSpPr txBox="1">
            <a:spLocks noChangeArrowheads="1"/>
          </p:cNvSpPr>
          <p:nvPr/>
        </p:nvSpPr>
        <p:spPr bwMode="auto">
          <a:xfrm>
            <a:off x="457200" y="88900"/>
            <a:ext cx="3962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200" b="1"/>
              <a:t>47.</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ChangeArrowheads="1"/>
          </p:cNvSpPr>
          <p:nvPr/>
        </p:nvSpPr>
        <p:spPr bwMode="auto">
          <a:xfrm>
            <a:off x="304800" y="2971800"/>
            <a:ext cx="8001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4400" b="1">
                <a:solidFill>
                  <a:schemeClr val="tx2"/>
                </a:solidFill>
              </a:rPr>
              <a:t>B.  Articles of Confederation</a:t>
            </a:r>
          </a:p>
        </p:txBody>
      </p:sp>
    </p:spTree>
  </p:cSld>
  <p:clrMapOvr>
    <a:masterClrMapping/>
  </p:clrMapOvr>
  <p:transition/>
</p:sld>
</file>

<file path=ppt/theme/theme1.xml><?xml version="1.0" encoding="utf-8"?>
<a:theme xmlns:a="http://schemas.openxmlformats.org/drawingml/2006/main" name="01159440">
  <a:themeElements>
    <a:clrScheme name="0115944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01159440">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115944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115944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115944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115944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15944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115944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1159440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115944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115944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115944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115944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115944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work">
  <a:themeElements>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BE3C3F9E90C884C80050D0F153243D1" ma:contentTypeVersion="0" ma:contentTypeDescription="Create a new document." ma:contentTypeScope="" ma:versionID="985ba0cf55f7d187582e2b0435f7883d">
  <xsd:schema xmlns:xsd="http://www.w3.org/2001/XMLSchema" xmlns:xs="http://www.w3.org/2001/XMLSchema" xmlns:p="http://schemas.microsoft.com/office/2006/metadata/properties" targetNamespace="http://schemas.microsoft.com/office/2006/metadata/properties" ma:root="true" ma:fieldsID="ff182d22d1788fc550c5f914e2fbbdd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38308D-A600-4E5D-8595-0AA5AC5AEDB1}"/>
</file>

<file path=customXml/itemProps2.xml><?xml version="1.0" encoding="utf-8"?>
<ds:datastoreItem xmlns:ds="http://schemas.openxmlformats.org/officeDocument/2006/customXml" ds:itemID="{3E4E9EE6-0E12-41E7-92E6-BEF4A8FAEA19}"/>
</file>

<file path=customXml/itemProps3.xml><?xml version="1.0" encoding="utf-8"?>
<ds:datastoreItem xmlns:ds="http://schemas.openxmlformats.org/officeDocument/2006/customXml" ds:itemID="{6A7CD7F1-B973-4701-8E71-AFB88050ACEC}"/>
</file>

<file path=docProps/app.xml><?xml version="1.0" encoding="utf-8"?>
<Properties xmlns="http://schemas.openxmlformats.org/officeDocument/2006/extended-properties" xmlns:vt="http://schemas.openxmlformats.org/officeDocument/2006/docPropsVTypes">
  <Template>books</Template>
  <TotalTime>125</TotalTime>
  <Words>657</Words>
  <Application>Microsoft Office PowerPoint</Application>
  <PresentationFormat>On-screen Show (4:3)</PresentationFormat>
  <Paragraphs>202</Paragraphs>
  <Slides>117</Slides>
  <Notes>0</Notes>
  <HiddenSlides>0</HiddenSlides>
  <MMClips>0</MMClips>
  <ScaleCrop>false</ScaleCrop>
  <HeadingPairs>
    <vt:vector size="4" baseType="variant">
      <vt:variant>
        <vt:lpstr>Theme</vt:lpstr>
      </vt:variant>
      <vt:variant>
        <vt:i4>2</vt:i4>
      </vt:variant>
      <vt:variant>
        <vt:lpstr>Slide Titles</vt:lpstr>
      </vt:variant>
      <vt:variant>
        <vt:i4>117</vt:i4>
      </vt:variant>
    </vt:vector>
  </HeadingPairs>
  <TitlesOfParts>
    <vt:vector size="119" baseType="lpstr">
      <vt:lpstr>01159440</vt:lpstr>
      <vt:lpstr>Network</vt:lpstr>
      <vt:lpstr>Civics</vt:lpstr>
      <vt:lpstr>Citizenship:  Duties, Rights, and Liberties CE.3 a-e CE.4 a-e  Foundations of American Government CE.2 a-c CE.6 c-d</vt:lpstr>
      <vt:lpstr>The ____ amendment states “All persons born or naturalized in the United States, and subject to the jurisdiction thereof, are citizens of the United States and the state wherein they reside.”  A. 1st  B. 5th C.  14th    D.  22nd</vt:lpstr>
      <vt:lpstr>PowerPoint Presentation</vt:lpstr>
      <vt:lpstr>One duty of a U.S. citizen is _____.  A. something you must do by law B. something can choose to do C. something that you want to do D. something you should do</vt:lpstr>
      <vt:lpstr>A. something you must do by law </vt:lpstr>
      <vt:lpstr>A responsibility of a U.S. citizen is _____.  A. something you are required to do by law B. something you do voluntarily C. something you must do or there will be  legal consequences D. something your parents make you do</vt:lpstr>
      <vt:lpstr>B. something you do voluntarily </vt:lpstr>
      <vt:lpstr>Which of the following is a duty of a citizen?  A. register and vote B. register for the draft C. respect others' rights to an equal  voice in government D. serve in voluntary, appointed  positions</vt:lpstr>
      <vt:lpstr>B. register for the draft </vt:lpstr>
      <vt:lpstr>Which of the following is a responsibility of a citizen?  A. influence government by communicating with government officials B. obey laws C. pay taxes D. serve in the armed forces if called</vt:lpstr>
      <vt:lpstr>A. influence government by communicating with government officials </vt:lpstr>
      <vt:lpstr>When taking the citizenship exam, an alien must be able to ______.  A. demonstrate ability to perform  basic mathematical functions B. demonstrate knowledge of  American history C. recite the Pledge of Allegiance D. speak English perfectly</vt:lpstr>
      <vt:lpstr>B. demonstrate knowledge of  American history </vt:lpstr>
      <vt:lpstr>Citizens who do not fulfill their civic duties ___________.  A. aren’t required to by law B. face legal consequences C. may fulfill them when they have time D. may request 1 additional year to fulfill  them</vt:lpstr>
      <vt:lpstr>B. face legal consequences </vt:lpstr>
      <vt:lpstr>Because so many immigrants have come to our country, we have a ______ population.   A. democratic B. diverse C. republican D. strange</vt:lpstr>
      <vt:lpstr>B. diverse</vt:lpstr>
      <vt:lpstr>You are a citizen because ____.  A. you have lived here for more than  10 years B. you passed the citizenship exam C. you were born here D. your parents filled out the paperwork</vt:lpstr>
      <vt:lpstr>C. you were born here </vt:lpstr>
      <vt:lpstr>What are 5 ways that you or your parents could participate in community service. </vt:lpstr>
      <vt:lpstr>PowerPoint Presentation</vt:lpstr>
      <vt:lpstr>Which of the following is not a freedom guaranteed by the first amendment?  A. freedom of religion B. freedom of speech   C. freedom from taxes    D. freedom of the press</vt:lpstr>
      <vt:lpstr>C. freedom from taxes </vt:lpstr>
      <vt:lpstr>What First Amendment freedom guarantees that individuals are free to express their opinions and beliefs? A. Freedom of religion B. Freedom of speech C. Freedom of the press D. Freedom from taxes</vt:lpstr>
      <vt:lpstr>B. Freedom of speech </vt:lpstr>
      <vt:lpstr>What First Amendment freedom guarantees that government may not establish an official religion, nor endorese, or unduly interfere with the free exercise of religion?  A. Freedom of religion B. Freedom of speech C. Freedom of the press D. Freedom from taxes</vt:lpstr>
      <vt:lpstr>A. Freedom of religion</vt:lpstr>
      <vt:lpstr>Which amendment to the Constitution of the United States of America defines citizenship?  A. 1st  B. 5th  C. 10th D. 14th</vt:lpstr>
      <vt:lpstr>D. 14th</vt:lpstr>
      <vt:lpstr>   What does the preamble to the Constitution of the United States of America express?  A. Sets forth the goals and purposes of  the government B.  Defines the relationship between  national and state governments. C. Explains why the United States  became an independent country.  D. Explains that the people have the  right and power to govern  themselves.</vt:lpstr>
      <vt:lpstr>PowerPoint Presentation</vt:lpstr>
      <vt:lpstr>Which of the following is NOT a purpose of the U.S. government?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Suffolk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Civics</dc:title>
  <dc:creator>paupulley</dc:creator>
  <cp:lastModifiedBy>Phillip C. McGinnis</cp:lastModifiedBy>
  <cp:revision>16</cp:revision>
  <dcterms:created xsi:type="dcterms:W3CDTF">2006-05-10T12:53:18Z</dcterms:created>
  <dcterms:modified xsi:type="dcterms:W3CDTF">2013-05-22T14:10:44Z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0x0101002BE3C3F9E90C884C80050D0F153243D1</vt:lpwstr>
  </property>
</Properties>
</file>